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79" r:id="rId3"/>
    <p:sldId id="257" r:id="rId4"/>
    <p:sldId id="258" r:id="rId5"/>
    <p:sldId id="260" r:id="rId6"/>
    <p:sldId id="259" r:id="rId7"/>
    <p:sldId id="261" r:id="rId8"/>
    <p:sldId id="262" r:id="rId9"/>
    <p:sldId id="263" r:id="rId10"/>
    <p:sldId id="264" r:id="rId11"/>
    <p:sldId id="265" r:id="rId12"/>
    <p:sldId id="285" r:id="rId13"/>
    <p:sldId id="288" r:id="rId14"/>
    <p:sldId id="289" r:id="rId15"/>
    <p:sldId id="266" r:id="rId16"/>
    <p:sldId id="267" r:id="rId17"/>
    <p:sldId id="268" r:id="rId18"/>
    <p:sldId id="269" r:id="rId19"/>
    <p:sldId id="270" r:id="rId20"/>
    <p:sldId id="271" r:id="rId21"/>
    <p:sldId id="272" r:id="rId22"/>
    <p:sldId id="273" r:id="rId23"/>
    <p:sldId id="287" r:id="rId24"/>
    <p:sldId id="286" r:id="rId25"/>
    <p:sldId id="274" r:id="rId26"/>
    <p:sldId id="275" r:id="rId27"/>
    <p:sldId id="280" r:id="rId28"/>
    <p:sldId id="281" r:id="rId29"/>
    <p:sldId id="282" r:id="rId30"/>
    <p:sldId id="284" r:id="rId31"/>
    <p:sldId id="283"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B59"/>
    <a:srgbClr val="249E9A"/>
    <a:srgbClr val="002D86"/>
    <a:srgbClr val="0074C0"/>
    <a:srgbClr val="15339F"/>
    <a:srgbClr val="24BECA"/>
    <a:srgbClr val="FFC740"/>
    <a:srgbClr val="2B81BF"/>
    <a:srgbClr val="F53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94520"/>
  </p:normalViewPr>
  <p:slideViewPr>
    <p:cSldViewPr snapToGrid="0">
      <p:cViewPr varScale="1">
        <p:scale>
          <a:sx n="109" d="100"/>
          <a:sy n="109" d="100"/>
        </p:scale>
        <p:origin x="69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5176776710616899"/>
          <c:y val="0.15853941443462999"/>
          <c:w val="0.69898635849407598"/>
          <c:h val="0.77113711775771299"/>
        </c:manualLayout>
      </c:layout>
      <c:doughnutChart>
        <c:varyColors val="1"/>
        <c:ser>
          <c:idx val="0"/>
          <c:order val="0"/>
          <c:tx>
            <c:strRef>
              <c:f>Лист1!$B$1</c:f>
              <c:strCache>
                <c:ptCount val="1"/>
                <c:pt idx="0">
                  <c:v>Столбец1</c:v>
                </c:pt>
              </c:strCache>
            </c:strRef>
          </c:tx>
          <c:explosion val="2"/>
          <c:dPt>
            <c:idx val="0"/>
            <c:bubble3D val="0"/>
            <c:spPr>
              <a:solidFill>
                <a:schemeClr val="accent5">
                  <a:shade val="7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861-2F4B-9DEF-6AFF49EF6F44}"/>
              </c:ext>
            </c:extLst>
          </c:dPt>
          <c:dPt>
            <c:idx val="1"/>
            <c:bubble3D val="0"/>
            <c:spPr>
              <a:solidFill>
                <a:schemeClr val="accent5">
                  <a:tint val="77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861-2F4B-9DEF-6AFF49EF6F44}"/>
              </c:ext>
            </c:extLst>
          </c:dPt>
          <c:dLbls>
            <c:delete val="1"/>
          </c:dLbls>
          <c:cat>
            <c:numRef>
              <c:f>Лист1!$A$2:$A$3</c:f>
              <c:numCache>
                <c:formatCode>General</c:formatCode>
                <c:ptCount val="2"/>
              </c:numCache>
            </c:numRef>
          </c:cat>
          <c:val>
            <c:numRef>
              <c:f>Лист1!$B$2:$B$3</c:f>
              <c:numCache>
                <c:formatCode>General</c:formatCode>
                <c:ptCount val="2"/>
                <c:pt idx="0">
                  <c:v>71</c:v>
                </c:pt>
                <c:pt idx="1">
                  <c:v>29</c:v>
                </c:pt>
              </c:numCache>
            </c:numRef>
          </c:val>
          <c:extLst>
            <c:ext xmlns:c16="http://schemas.microsoft.com/office/drawing/2014/chart" uri="{C3380CC4-5D6E-409C-BE32-E72D297353CC}">
              <c16:uniqueId val="{00000004-5861-2F4B-9DEF-6AFF49EF6F44}"/>
            </c:ext>
          </c:extLst>
        </c:ser>
        <c:dLbls>
          <c:showLegendKey val="0"/>
          <c:showVal val="0"/>
          <c:showCatName val="0"/>
          <c:showSerName val="0"/>
          <c:showPercent val="1"/>
          <c:showBubbleSize val="0"/>
          <c:showLeaderLines val="1"/>
        </c:dLbls>
        <c:firstSliceAng val="91"/>
        <c:holeSize val="39"/>
      </c:doughnutChart>
      <c:spPr>
        <a:noFill/>
        <a:ln w="25400">
          <a:noFill/>
        </a:ln>
        <a:effectLst/>
      </c:spPr>
    </c:plotArea>
    <c:plotVisOnly val="1"/>
    <c:dispBlanksAs val="gap"/>
    <c:showDLblsOverMax val="0"/>
  </c:chart>
  <c:spPr>
    <a:noFill/>
    <a:ln>
      <a:noFill/>
    </a:ln>
    <a:effectLst/>
  </c:spPr>
  <c:txPr>
    <a:bodyPr/>
    <a:lstStyle/>
    <a:p>
      <a:pPr>
        <a:defRPr lang="en-US"/>
      </a:pPr>
      <a:endParaRPr lang="en-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3EAEF-C61F-1843-BC9E-66DC148F4712}" type="datetimeFigureOut">
              <a:rPr lang="ru-RU" smtClean="0"/>
              <a:t>24.05.2022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A10B9-3BEC-7D46-A0EA-3D8338187BF0}"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13A10B9-3BEC-7D46-A0EA-3D8338187BF0}" type="slidenum">
              <a:rPr lang="ru-RU" smtClean="0"/>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13A10B9-3BEC-7D46-A0EA-3D8338187BF0}" type="slidenum">
              <a:rPr lang="ru-RU" smtClean="0"/>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13A10B9-3BEC-7D46-A0EA-3D8338187BF0}" type="slidenum">
              <a:rPr lang="ru-RU" smtClean="0"/>
              <a:t>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13A10B9-3BEC-7D46-A0EA-3D8338187BF0}" type="slidenum">
              <a:rPr lang="ru-RU" smtClean="0"/>
              <a:t>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F779DC3D-DFF4-4A27-A66F-3BB42E0868A4}" type="datetimeFigureOut">
              <a:rPr lang="en-US" smtClean="0"/>
              <a:t>5/24/22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F779DC3D-DFF4-4A27-A66F-3BB42E0868A4}" type="datetimeFigureOut">
              <a:rPr lang="en-US" smtClean="0"/>
              <a:t>5/24/22</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F779DC3D-DFF4-4A27-A66F-3BB42E0868A4}" type="datetimeFigureOut">
              <a:rPr lang="en-US" smtClean="0"/>
              <a:t>5/24/22</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779DC3D-DFF4-4A27-A66F-3BB42E0868A4}" type="datetimeFigureOut">
              <a:rPr lang="en-US" smtClean="0"/>
              <a:t>5/24/22</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779DC3D-DFF4-4A27-A66F-3BB42E0868A4}" type="datetimeFigureOut">
              <a:rPr lang="en-US" smtClean="0"/>
              <a:t>5/24/22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779DC3D-DFF4-4A27-A66F-3BB42E0868A4}" type="datetimeFigureOut">
              <a:rPr lang="en-US" smtClean="0"/>
              <a:t>5/24/22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4036340-C73C-4DC0-91F0-F284F6C6E6D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0000">
              <a:schemeClr val="bg1">
                <a:lumMod val="95000"/>
              </a:schemeClr>
            </a:gs>
            <a:gs pos="83000">
              <a:schemeClr val="accent5">
                <a:lumMod val="20000"/>
                <a:lumOff val="8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9DC3D-DFF4-4A27-A66F-3BB42E0868A4}" type="datetimeFigureOut">
              <a:rPr lang="en-US" smtClean="0"/>
              <a:t>5/24/22</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36340-C73C-4DC0-91F0-F284F6C6E6D2}" type="slidenum">
              <a:rPr lang="en-US" smtClean="0"/>
              <a:t>‹#›</a:t>
            </a:fld>
            <a:endParaRPr lang="en-US"/>
          </a:p>
        </p:txBody>
      </p:sp>
      <p:pic>
        <p:nvPicPr>
          <p:cNvPr id="8" name="Рисунок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04331" y="72449"/>
            <a:ext cx="1082784" cy="3729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6.tiff"/><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3.jpeg"/><Relationship Id="rId3" Type="http://schemas.openxmlformats.org/officeDocument/2006/relationships/image" Target="../media/image85.png"/><Relationship Id="rId7" Type="http://schemas.openxmlformats.org/officeDocument/2006/relationships/image" Target="../media/image89.jpeg"/><Relationship Id="rId12" Type="http://schemas.openxmlformats.org/officeDocument/2006/relationships/image" Target="../media/image58.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57.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28.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29.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jpeg"/><Relationship Id="rId3" Type="http://schemas.openxmlformats.org/officeDocument/2006/relationships/image" Target="../media/image107.jpe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 Id="rId14" Type="http://schemas.openxmlformats.org/officeDocument/2006/relationships/image" Target="../media/image11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p:nvPr/>
        </p:nvSpPr>
        <p:spPr>
          <a:xfrm>
            <a:off x="1605261" y="4888229"/>
            <a:ext cx="6903076" cy="1908215"/>
          </a:xfrm>
          <a:prstGeom prst="rect">
            <a:avLst/>
          </a:prstGeom>
        </p:spPr>
        <p:txBody>
          <a:bodyPr wrap="square">
            <a:spAutoFit/>
          </a:bodyPr>
          <a:lstStyle/>
          <a:p>
            <a:pPr algn="ctr"/>
            <a:r>
              <a:rPr lang="en-US" sz="5400" b="1" kern="100" dirty="0">
                <a:solidFill>
                  <a:srgbClr val="15339F"/>
                </a:solidFill>
                <a:effectLst>
                  <a:outerShdw blurRad="38100" dist="38100" dir="2700000" algn="tl">
                    <a:srgbClr val="000000">
                      <a:alpha val="43137"/>
                    </a:srgbClr>
                  </a:outerShdw>
                </a:effectLst>
                <a:latin typeface="Candara" panose="020E0502030303020204" pitchFamily="34" charset="0"/>
                <a:ea typeface="等线" panose="02010600030101010101" pitchFamily="2" charset="-122"/>
                <a:cs typeface="Times New Roman" panose="02020603050405020304" pitchFamily="18" charset="0"/>
              </a:rPr>
              <a:t>Model SCO:</a:t>
            </a:r>
            <a:br>
              <a:rPr lang="en-US" sz="5400" b="1" kern="100" dirty="0">
                <a:solidFill>
                  <a:srgbClr val="15339F"/>
                </a:solidFill>
                <a:effectLst>
                  <a:outerShdw blurRad="38100" dist="38100" dir="2700000" algn="tl">
                    <a:srgbClr val="000000">
                      <a:alpha val="43137"/>
                    </a:srgbClr>
                  </a:outerShdw>
                </a:effectLst>
                <a:latin typeface="Candara" panose="020E0502030303020204" pitchFamily="34" charset="0"/>
                <a:ea typeface="等线" panose="02010600030101010101" pitchFamily="2" charset="-122"/>
                <a:cs typeface="Times New Roman" panose="02020603050405020304" pitchFamily="18" charset="0"/>
              </a:rPr>
            </a:br>
            <a:r>
              <a:rPr lang="en-US" sz="3200" b="1" kern="100" dirty="0">
                <a:solidFill>
                  <a:srgbClr val="15339F"/>
                </a:solidFill>
                <a:effectLst>
                  <a:outerShdw blurRad="38100" dist="38100" dir="2700000" algn="tl">
                    <a:srgbClr val="000000">
                      <a:alpha val="43137"/>
                    </a:srgbClr>
                  </a:outerShdw>
                </a:effectLst>
                <a:latin typeface="Candara" panose="020E0502030303020204" pitchFamily="34" charset="0"/>
                <a:ea typeface="等线" panose="02010600030101010101" pitchFamily="2" charset="-122"/>
                <a:cs typeface="Times New Roman" panose="02020603050405020304" pitchFamily="18" charset="0"/>
              </a:rPr>
              <a:t>Learning empathy through “Shanghai Spirit”</a:t>
            </a:r>
            <a:endParaRPr lang="en-GB" kern="100" dirty="0">
              <a:solidFill>
                <a:srgbClr val="15339F"/>
              </a:solidFill>
              <a:effectLst>
                <a:outerShdw blurRad="38100" dist="38100" dir="2700000" algn="tl">
                  <a:srgbClr val="000000">
                    <a:alpha val="43137"/>
                  </a:srgbClr>
                </a:outerShdw>
              </a:effectLst>
              <a:latin typeface="Candara" panose="020E0502030303020204" pitchFamily="34" charset="0"/>
              <a:ea typeface="等线" panose="02010600030101010101" pitchFamily="2" charset="-122"/>
              <a:cs typeface="Times New Roman" panose="02020603050405020304" pitchFamily="18" charset="0"/>
            </a:endParaRPr>
          </a:p>
        </p:txBody>
      </p:sp>
      <p:pic>
        <p:nvPicPr>
          <p:cNvPr id="6" name="Picture 8"/>
          <p:cNvPicPr>
            <a:picLocks noChangeAspect="1"/>
          </p:cNvPicPr>
          <p:nvPr/>
        </p:nvPicPr>
        <p:blipFill rotWithShape="1">
          <a:blip r:embed="rId3"/>
          <a:srcRect r="68" b="16895"/>
          <a:stretch>
            <a:fillRect/>
          </a:stretch>
        </p:blipFill>
        <p:spPr>
          <a:xfrm>
            <a:off x="2368482" y="1396478"/>
            <a:ext cx="5768325" cy="3191642"/>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7636" t="22166" r="17565" b="30404"/>
          <a:stretch>
            <a:fillRect/>
          </a:stretch>
        </p:blipFill>
        <p:spPr>
          <a:xfrm>
            <a:off x="4400576" y="338974"/>
            <a:ext cx="2951629" cy="786654"/>
          </a:xfrm>
          <a:prstGeom prst="rect">
            <a:avLst/>
          </a:prstGeom>
        </p:spPr>
      </p:pic>
      <p:sp>
        <p:nvSpPr>
          <p:cNvPr id="9" name="Прямоугольник 8"/>
          <p:cNvSpPr/>
          <p:nvPr/>
        </p:nvSpPr>
        <p:spPr>
          <a:xfrm>
            <a:off x="2368482" y="1395041"/>
            <a:ext cx="5768325" cy="3193079"/>
          </a:xfrm>
          <a:prstGeom prst="rect">
            <a:avLst/>
          </a:prstGeom>
          <a:noFill/>
          <a:ln w="38100">
            <a:solidFill>
              <a:srgbClr val="15339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068987-4B83-6A4E-4C44-4F165F6CF441}"/>
              </a:ext>
            </a:extLst>
          </p:cNvPr>
          <p:cNvSpPr txBox="1"/>
          <p:nvPr/>
        </p:nvSpPr>
        <p:spPr>
          <a:xfrm>
            <a:off x="8371268" y="4826675"/>
            <a:ext cx="3820732" cy="2031325"/>
          </a:xfrm>
          <a:prstGeom prst="rect">
            <a:avLst/>
          </a:prstGeom>
          <a:noFill/>
        </p:spPr>
        <p:txBody>
          <a:bodyPr wrap="square" rtlCol="0">
            <a:spAutoFit/>
          </a:bodyPr>
          <a:lstStyle/>
          <a:p>
            <a:pPr algn="ctr"/>
            <a:r>
              <a:rPr lang="en-US" dirty="0">
                <a:solidFill>
                  <a:schemeClr val="accent5">
                    <a:lumMod val="75000"/>
                  </a:schemeClr>
                </a:solidFill>
              </a:rPr>
              <a:t>Topic: </a:t>
            </a:r>
            <a:r>
              <a:rPr lang="en-CN" dirty="0">
                <a:solidFill>
                  <a:schemeClr val="accent5">
                    <a:lumMod val="75000"/>
                  </a:schemeClr>
                </a:solidFill>
              </a:rPr>
              <a:t>Open cooperation and </a:t>
            </a:r>
            <a:r>
              <a:rPr lang="en-US" dirty="0">
                <a:solidFill>
                  <a:schemeClr val="accent5">
                    <a:lumMod val="75000"/>
                  </a:schemeClr>
                </a:solidFill>
              </a:rPr>
              <a:t>Interconnectivity</a:t>
            </a:r>
          </a:p>
          <a:p>
            <a:pPr algn="ctr"/>
            <a:endParaRPr lang="en-US" dirty="0">
              <a:solidFill>
                <a:schemeClr val="accent5">
                  <a:lumMod val="75000"/>
                </a:schemeClr>
              </a:solidFill>
            </a:endParaRPr>
          </a:p>
          <a:p>
            <a:pPr algn="ctr"/>
            <a:r>
              <a:rPr lang="en-CN" dirty="0">
                <a:solidFill>
                  <a:schemeClr val="accent5">
                    <a:lumMod val="75000"/>
                  </a:schemeClr>
                </a:solidFill>
              </a:rPr>
              <a:t>Team: SCOLAR Network</a:t>
            </a:r>
          </a:p>
          <a:p>
            <a:pPr algn="ctr"/>
            <a:r>
              <a:rPr lang="en-US" dirty="0">
                <a:solidFill>
                  <a:schemeClr val="accent5">
                    <a:lumMod val="75000"/>
                  </a:schemeClr>
                </a:solidFill>
              </a:rPr>
              <a:t>Submitted by: Shikha Thapa Magar</a:t>
            </a:r>
          </a:p>
          <a:p>
            <a:pPr algn="ctr"/>
            <a:endParaRPr lang="en-US" dirty="0">
              <a:solidFill>
                <a:schemeClr val="accent5">
                  <a:lumMod val="75000"/>
                </a:schemeClr>
              </a:solidFill>
            </a:endParaRPr>
          </a:p>
          <a:p>
            <a:pPr algn="ctr"/>
            <a:r>
              <a:rPr lang="en-US" dirty="0">
                <a:solidFill>
                  <a:schemeClr val="accent5">
                    <a:lumMod val="75000"/>
                  </a:schemeClr>
                </a:solidFill>
              </a:rPr>
              <a:t>Date: 24 May 2022</a:t>
            </a:r>
            <a:endParaRPr lang="en-CN" dirty="0">
              <a:solidFill>
                <a:schemeClr val="accent5">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l="17636" t="22166" r="17565" b="30404"/>
          <a:stretch>
            <a:fillRect/>
          </a:stretch>
        </p:blipFill>
        <p:spPr>
          <a:xfrm>
            <a:off x="8666630" y="676714"/>
            <a:ext cx="2951629" cy="786654"/>
          </a:xfrm>
          <a:prstGeom prst="rect">
            <a:avLst/>
          </a:prstGeom>
        </p:spPr>
      </p:pic>
      <p:sp>
        <p:nvSpPr>
          <p:cNvPr id="22" name="Rectangle 31"/>
          <p:cNvSpPr/>
          <p:nvPr/>
        </p:nvSpPr>
        <p:spPr>
          <a:xfrm>
            <a:off x="209853" y="-255382"/>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Why Should I join Model SCO?</a:t>
            </a:r>
          </a:p>
        </p:txBody>
      </p: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l="12853"/>
          <a:stretch>
            <a:fillRect/>
          </a:stretch>
        </p:blipFill>
        <p:spPr>
          <a:xfrm>
            <a:off x="9483576" y="5064332"/>
            <a:ext cx="1940074" cy="1483550"/>
          </a:xfrm>
          <a:prstGeom prst="rect">
            <a:avLst/>
          </a:prstGeom>
          <a:effectLst>
            <a:outerShdw blurRad="50800" dist="38100" dir="2700000" algn="tl" rotWithShape="0">
              <a:prstClr val="black">
                <a:alpha val="40000"/>
              </a:prstClr>
            </a:outerShdw>
          </a:effectLst>
        </p:spPr>
      </p:pic>
      <p:pic>
        <p:nvPicPr>
          <p:cNvPr id="21" name="Рисунок 20"/>
          <p:cNvPicPr>
            <a:picLocks noChangeAspect="1"/>
          </p:cNvPicPr>
          <p:nvPr/>
        </p:nvPicPr>
        <p:blipFill rotWithShape="1">
          <a:blip r:embed="rId4" cstate="print">
            <a:extLst>
              <a:ext uri="{28A0092B-C50C-407E-A947-70E740481C1C}">
                <a14:useLocalDpi xmlns:a14="http://schemas.microsoft.com/office/drawing/2010/main" val="0"/>
              </a:ext>
            </a:extLst>
          </a:blip>
          <a:srcRect l="10753" r="294" b="8547"/>
          <a:stretch>
            <a:fillRect/>
          </a:stretch>
        </p:blipFill>
        <p:spPr>
          <a:xfrm>
            <a:off x="9421345" y="1577104"/>
            <a:ext cx="2002305" cy="1371843"/>
          </a:xfrm>
          <a:prstGeom prst="rect">
            <a:avLst/>
          </a:prstGeom>
          <a:effectLst>
            <a:outerShdw blurRad="50800" dist="38100" dir="2700000" algn="tl" rotWithShape="0">
              <a:prstClr val="black">
                <a:alpha val="40000"/>
              </a:prstClr>
            </a:outerShdw>
          </a:effectLst>
        </p:spPr>
      </p:pic>
      <p:pic>
        <p:nvPicPr>
          <p:cNvPr id="23" name="Рисунок 22"/>
          <p:cNvPicPr>
            <a:picLocks noChangeAspect="1"/>
          </p:cNvPicPr>
          <p:nvPr/>
        </p:nvPicPr>
        <p:blipFill rotWithShape="1">
          <a:blip r:embed="rId5" cstate="print">
            <a:extLst>
              <a:ext uri="{28A0092B-C50C-407E-A947-70E740481C1C}">
                <a14:useLocalDpi xmlns:a14="http://schemas.microsoft.com/office/drawing/2010/main" val="0"/>
              </a:ext>
            </a:extLst>
          </a:blip>
          <a:srcRect l="148" r="7632" b="4532"/>
          <a:stretch>
            <a:fillRect/>
          </a:stretch>
        </p:blipFill>
        <p:spPr>
          <a:xfrm>
            <a:off x="464721" y="5064332"/>
            <a:ext cx="2101850" cy="1450010"/>
          </a:xfrm>
          <a:prstGeom prst="rect">
            <a:avLst/>
          </a:prstGeom>
          <a:effectLst>
            <a:outerShdw blurRad="50800" dist="38100" dir="2700000" algn="tl" rotWithShape="0">
              <a:prstClr val="black">
                <a:alpha val="40000"/>
              </a:prstClr>
            </a:outerShdw>
          </a:effectLst>
        </p:spPr>
      </p:pic>
      <p:pic>
        <p:nvPicPr>
          <p:cNvPr id="24" name="Рисунок 23"/>
          <p:cNvPicPr>
            <a:picLocks noChangeAspect="1"/>
          </p:cNvPicPr>
          <p:nvPr/>
        </p:nvPicPr>
        <p:blipFill rotWithShape="1">
          <a:blip r:embed="rId6" cstate="print">
            <a:extLst>
              <a:ext uri="{28A0092B-C50C-407E-A947-70E740481C1C}">
                <a14:useLocalDpi xmlns:a14="http://schemas.microsoft.com/office/drawing/2010/main" val="0"/>
              </a:ext>
            </a:extLst>
          </a:blip>
          <a:srcRect l="6381" r="6767" b="13382"/>
          <a:stretch>
            <a:fillRect/>
          </a:stretch>
        </p:blipFill>
        <p:spPr>
          <a:xfrm>
            <a:off x="464721" y="1642252"/>
            <a:ext cx="2106444" cy="1399968"/>
          </a:xfrm>
          <a:prstGeom prst="rect">
            <a:avLst/>
          </a:prstGeom>
        </p:spPr>
      </p:pic>
      <p:grpSp>
        <p:nvGrpSpPr>
          <p:cNvPr id="20" name="Group 19">
            <a:extLst>
              <a:ext uri="{FF2B5EF4-FFF2-40B4-BE49-F238E27FC236}">
                <a16:creationId xmlns:a16="http://schemas.microsoft.com/office/drawing/2014/main" id="{160F6AA1-4776-BA50-807F-1FF2BEA343E2}"/>
              </a:ext>
            </a:extLst>
          </p:cNvPr>
          <p:cNvGrpSpPr/>
          <p:nvPr/>
        </p:nvGrpSpPr>
        <p:grpSpPr>
          <a:xfrm>
            <a:off x="2052978" y="368221"/>
            <a:ext cx="6872081" cy="6489779"/>
            <a:chOff x="2052978" y="368221"/>
            <a:chExt cx="7098213" cy="7195645"/>
          </a:xfrm>
        </p:grpSpPr>
        <p:grpSp>
          <p:nvGrpSpPr>
            <p:cNvPr id="15" name="Группа 14"/>
            <p:cNvGrpSpPr/>
            <p:nvPr/>
          </p:nvGrpSpPr>
          <p:grpSpPr>
            <a:xfrm>
              <a:off x="2052978" y="368221"/>
              <a:ext cx="7098213" cy="6179661"/>
              <a:chOff x="1990936" y="590403"/>
              <a:chExt cx="7098213" cy="6179661"/>
            </a:xfrm>
          </p:grpSpPr>
          <p:grpSp>
            <p:nvGrpSpPr>
              <p:cNvPr id="14" name="Группа 13"/>
              <p:cNvGrpSpPr/>
              <p:nvPr/>
            </p:nvGrpSpPr>
            <p:grpSpPr>
              <a:xfrm>
                <a:off x="3180230" y="1154734"/>
                <a:ext cx="5486400" cy="5486400"/>
                <a:chOff x="3180230" y="1154734"/>
                <a:chExt cx="5486400" cy="5486400"/>
              </a:xfrm>
            </p:grpSpPr>
            <p:sp>
              <p:nvSpPr>
                <p:cNvPr id="7" name="Овал 6"/>
                <p:cNvSpPr/>
                <p:nvPr/>
              </p:nvSpPr>
              <p:spPr>
                <a:xfrm>
                  <a:off x="3180230" y="1154734"/>
                  <a:ext cx="5486400" cy="548640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8" name="TextBox 17"/>
                <p:cNvSpPr txBox="1"/>
                <p:nvPr/>
              </p:nvSpPr>
              <p:spPr>
                <a:xfrm>
                  <a:off x="5005784" y="3605546"/>
                  <a:ext cx="1983035" cy="646331"/>
                </a:xfrm>
                <a:prstGeom prst="rect">
                  <a:avLst/>
                </a:prstGeom>
                <a:noFill/>
              </p:spPr>
              <p:txBody>
                <a:bodyPr wrap="square" rtlCol="0">
                  <a:spAutoFit/>
                </a:bodyPr>
                <a:lstStyle/>
                <a:p>
                  <a:pPr algn="ctr"/>
                  <a:r>
                    <a:rPr lang="en-US" altLang="zh-CN" sz="3600" dirty="0">
                      <a:solidFill>
                        <a:schemeClr val="accent5">
                          <a:lumMod val="75000"/>
                        </a:schemeClr>
                      </a:solidFill>
                      <a:effectLst>
                        <a:outerShdw blurRad="38100" dist="38100" dir="2700000" algn="tl">
                          <a:srgbClr val="000000">
                            <a:alpha val="43137"/>
                          </a:srgbClr>
                        </a:outerShdw>
                      </a:effectLst>
                      <a:ea typeface="Palatino" pitchFamily="2" charset="77"/>
                      <a:cs typeface="Bookman Old Style"/>
                    </a:rPr>
                    <a:t>Empathy </a:t>
                  </a:r>
                </a:p>
              </p:txBody>
            </p:sp>
          </p:grpSp>
          <p:grpSp>
            <p:nvGrpSpPr>
              <p:cNvPr id="8" name="Группа 7"/>
              <p:cNvGrpSpPr/>
              <p:nvPr/>
            </p:nvGrpSpPr>
            <p:grpSpPr>
              <a:xfrm>
                <a:off x="6711709" y="3708705"/>
                <a:ext cx="2377440" cy="3061359"/>
                <a:chOff x="6711709" y="3708705"/>
                <a:chExt cx="2377440" cy="3061359"/>
              </a:xfrm>
            </p:grpSpPr>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l="55891" t="73426" r="15439" b="463"/>
                <a:stretch>
                  <a:fillRect/>
                </a:stretch>
              </p:blipFill>
              <p:spPr>
                <a:xfrm rot="20768023">
                  <a:off x="6711709" y="3708705"/>
                  <a:ext cx="2377440" cy="3061359"/>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6948489" y="4333120"/>
                  <a:ext cx="1903880" cy="1092007"/>
                </a:xfrm>
                <a:prstGeom prst="rect">
                  <a:avLst/>
                </a:prstGeom>
                <a:noFill/>
              </p:spPr>
              <p:txBody>
                <a:bodyPr wrap="square" rtlCol="0">
                  <a:spAutoFit/>
                </a:bodyPr>
                <a:lstStyle/>
                <a:p>
                  <a:pPr algn="ctr"/>
                  <a:r>
                    <a:rPr lang="en-US" altLang="zh-CN" sz="2000"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rPr>
                    <a:t>Academic </a:t>
                  </a:r>
                  <a:r>
                    <a:rPr lang="en-US" altLang="zh-CN"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rPr>
                    <a:t>Preparation</a:t>
                  </a:r>
                  <a:endParaRPr lang="en-US" altLang="zh-CN" sz="2000"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endParaRPr>
                </a:p>
                <a:p>
                  <a:pPr algn="ctr"/>
                  <a:r>
                    <a:rPr lang="en-US" altLang="zh-CN" sz="2000"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rPr>
                    <a:t>Future </a:t>
                  </a:r>
                  <a:r>
                    <a:rPr lang="en-US" altLang="zh-CN"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rPr>
                    <a:t>career</a:t>
                  </a:r>
                  <a:endParaRPr lang="en-US" altLang="zh-CN" sz="2000" dirty="0">
                    <a:solidFill>
                      <a:schemeClr val="accent5">
                        <a:lumMod val="75000"/>
                      </a:schemeClr>
                    </a:solidFill>
                    <a:effectLst>
                      <a:outerShdw blurRad="38100" dist="38100" dir="2700000" algn="tl">
                        <a:srgbClr val="000000">
                          <a:alpha val="43137"/>
                        </a:srgbClr>
                      </a:outerShdw>
                    </a:effectLst>
                    <a:latin typeface="+mj-lt"/>
                    <a:ea typeface="Palatino" pitchFamily="2" charset="77"/>
                    <a:cs typeface="Bookman Old Style"/>
                  </a:endParaRPr>
                </a:p>
              </p:txBody>
            </p:sp>
          </p:grpSp>
          <p:grpSp>
            <p:nvGrpSpPr>
              <p:cNvPr id="10" name="Группа 9"/>
              <p:cNvGrpSpPr/>
              <p:nvPr/>
            </p:nvGrpSpPr>
            <p:grpSpPr>
              <a:xfrm>
                <a:off x="1990936" y="3586496"/>
                <a:ext cx="2726133" cy="2377440"/>
                <a:chOff x="1990936" y="3586496"/>
                <a:chExt cx="2726133" cy="2377440"/>
              </a:xfrm>
            </p:grpSpPr>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l="6667" t="74167" r="59557" b="5000"/>
                <a:stretch>
                  <a:fillRect/>
                </a:stretch>
              </p:blipFill>
              <p:spPr>
                <a:xfrm rot="20780750">
                  <a:off x="1990936" y="3586496"/>
                  <a:ext cx="2726133" cy="237744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743779" y="4165540"/>
                  <a:ext cx="1875675" cy="1126132"/>
                </a:xfrm>
                <a:prstGeom prst="rect">
                  <a:avLst/>
                </a:prstGeom>
                <a:noFill/>
              </p:spPr>
              <p:txBody>
                <a:bodyPr wrap="square" rtlCol="0">
                  <a:spAutoFit/>
                </a:bodyPr>
                <a:lstStyle/>
                <a:p>
                  <a:pPr algn="ctr"/>
                  <a:r>
                    <a:rPr lang="en-US" altLang="zh-CN" sz="2000" dirty="0">
                      <a:solidFill>
                        <a:srgbClr val="002060"/>
                      </a:solidFill>
                      <a:effectLst>
                        <a:outerShdw blurRad="38100" dist="38100" dir="2700000" algn="tl">
                          <a:srgbClr val="000000">
                            <a:alpha val="43137"/>
                          </a:srgbClr>
                        </a:outerShdw>
                      </a:effectLst>
                      <a:latin typeface="+mj-lt"/>
                      <a:ea typeface="Palatino" pitchFamily="2" charset="77"/>
                      <a:cs typeface="Bookman Old Style"/>
                    </a:rPr>
                    <a:t>Leadership skills</a:t>
                  </a:r>
                </a:p>
                <a:p>
                  <a:pPr algn="ctr"/>
                  <a:r>
                    <a:rPr lang="en-US" altLang="zh-CN" dirty="0">
                      <a:solidFill>
                        <a:srgbClr val="002060"/>
                      </a:solidFill>
                      <a:effectLst>
                        <a:outerShdw blurRad="38100" dist="38100" dir="2700000" algn="tl">
                          <a:srgbClr val="000000">
                            <a:alpha val="43137"/>
                          </a:srgbClr>
                        </a:outerShdw>
                      </a:effectLst>
                      <a:latin typeface="+mj-lt"/>
                      <a:ea typeface="Palatino" pitchFamily="2" charset="77"/>
                      <a:cs typeface="Bookman Old Style"/>
                    </a:rPr>
                    <a:t>Networking</a:t>
                  </a:r>
                  <a:endParaRPr lang="en-US" altLang="zh-CN" sz="2000" dirty="0">
                    <a:solidFill>
                      <a:srgbClr val="002060"/>
                    </a:solidFill>
                    <a:effectLst>
                      <a:outerShdw blurRad="38100" dist="38100" dir="2700000" algn="tl">
                        <a:srgbClr val="000000">
                          <a:alpha val="43137"/>
                        </a:srgbClr>
                      </a:outerShdw>
                    </a:effectLst>
                    <a:latin typeface="+mj-lt"/>
                    <a:ea typeface="Palatino" pitchFamily="2" charset="77"/>
                    <a:cs typeface="Bookman Old Style"/>
                  </a:endParaRPr>
                </a:p>
              </p:txBody>
            </p:sp>
          </p:grpSp>
          <p:grpSp>
            <p:nvGrpSpPr>
              <p:cNvPr id="13" name="Группа 12"/>
              <p:cNvGrpSpPr/>
              <p:nvPr/>
            </p:nvGrpSpPr>
            <p:grpSpPr>
              <a:xfrm>
                <a:off x="3418130" y="590403"/>
                <a:ext cx="2381687" cy="3017520"/>
                <a:chOff x="3418130" y="590403"/>
                <a:chExt cx="2381687" cy="3017520"/>
              </a:xfrm>
            </p:grpSpPr>
            <p:pic>
              <p:nvPicPr>
                <p:cNvPr id="2" name="Рисунок 1"/>
                <p:cNvPicPr>
                  <a:picLocks noChangeAspect="1"/>
                </p:cNvPicPr>
                <p:nvPr/>
              </p:nvPicPr>
              <p:blipFill rotWithShape="1">
                <a:blip r:embed="rId7" cstate="print">
                  <a:extLst>
                    <a:ext uri="{28A0092B-C50C-407E-A947-70E740481C1C}">
                      <a14:useLocalDpi xmlns:a14="http://schemas.microsoft.com/office/drawing/2010/main" val="0"/>
                    </a:ext>
                  </a:extLst>
                </a:blip>
                <a:srcRect l="12757" t="40652" r="58311" b="33422"/>
                <a:stretch>
                  <a:fillRect/>
                </a:stretch>
              </p:blipFill>
              <p:spPr>
                <a:xfrm>
                  <a:off x="3418130" y="590403"/>
                  <a:ext cx="2381687" cy="3017520"/>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3717981" y="1994695"/>
                  <a:ext cx="1874932" cy="784880"/>
                </a:xfrm>
                <a:prstGeom prst="rect">
                  <a:avLst/>
                </a:prstGeom>
                <a:noFill/>
              </p:spPr>
              <p:txBody>
                <a:bodyPr wrap="square" rtlCol="0">
                  <a:spAutoFit/>
                </a:bodyPr>
                <a:lstStyle/>
                <a:p>
                  <a:pPr algn="ctr"/>
                  <a:r>
                    <a:rPr lang="en-US" altLang="zh-CN" sz="2000"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t>Writing skills</a:t>
                  </a:r>
                  <a:br>
                    <a:rPr lang="en-US" altLang="zh-CN" sz="2000"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br>
                  <a:r>
                    <a:rPr lang="en-US" altLang="zh-CN" sz="2000"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t>Public </a:t>
                  </a:r>
                  <a:r>
                    <a:rPr lang="en-US" altLang="zh-CN"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t>speaking</a:t>
                  </a:r>
                  <a:endParaRPr lang="en-US" altLang="zh-CN" sz="2000"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endParaRPr>
                </a:p>
              </p:txBody>
            </p:sp>
          </p:grpSp>
          <p:grpSp>
            <p:nvGrpSpPr>
              <p:cNvPr id="11" name="Группа 10"/>
              <p:cNvGrpSpPr/>
              <p:nvPr/>
            </p:nvGrpSpPr>
            <p:grpSpPr>
              <a:xfrm>
                <a:off x="6304802" y="1153516"/>
                <a:ext cx="2660218" cy="2377440"/>
                <a:chOff x="6304802" y="1153516"/>
                <a:chExt cx="2660218" cy="2377440"/>
              </a:xfrm>
            </p:grpSpPr>
            <p:pic>
              <p:nvPicPr>
                <p:cNvPr id="3" name="Рисунок 2"/>
                <p:cNvPicPr>
                  <a:picLocks noChangeAspect="1"/>
                </p:cNvPicPr>
                <p:nvPr/>
              </p:nvPicPr>
              <p:blipFill rotWithShape="1">
                <a:blip r:embed="rId7" cstate="print">
                  <a:extLst>
                    <a:ext uri="{28A0092B-C50C-407E-A947-70E740481C1C}">
                      <a14:useLocalDpi xmlns:a14="http://schemas.microsoft.com/office/drawing/2010/main" val="0"/>
                    </a:ext>
                  </a:extLst>
                </a:blip>
                <a:srcRect l="59033" t="47315" r="7715" b="31666"/>
                <a:stretch>
                  <a:fillRect/>
                </a:stretch>
              </p:blipFill>
              <p:spPr>
                <a:xfrm rot="20465127">
                  <a:off x="6304802" y="1153516"/>
                  <a:ext cx="2660218" cy="237744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6379512" y="1848771"/>
                  <a:ext cx="1858265" cy="716630"/>
                </a:xfrm>
                <a:prstGeom prst="rect">
                  <a:avLst/>
                </a:prstGeom>
                <a:noFill/>
              </p:spPr>
              <p:txBody>
                <a:bodyPr wrap="square" rtlCol="0">
                  <a:spAutoFit/>
                </a:bodyPr>
                <a:lstStyle/>
                <a:p>
                  <a:pPr algn="ctr"/>
                  <a:r>
                    <a:rPr lang="en-US" altLang="zh-CN"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t>Diplomacy</a:t>
                  </a:r>
                </a:p>
                <a:p>
                  <a:pPr algn="ctr"/>
                  <a:r>
                    <a:rPr lang="en-US" altLang="zh-CN" dirty="0">
                      <a:solidFill>
                        <a:schemeClr val="bg2">
                          <a:lumMod val="90000"/>
                        </a:schemeClr>
                      </a:solidFill>
                      <a:effectLst>
                        <a:outerShdw blurRad="38100" dist="38100" dir="2700000" algn="tl">
                          <a:srgbClr val="000000">
                            <a:alpha val="43137"/>
                          </a:srgbClr>
                        </a:outerShdw>
                      </a:effectLst>
                      <a:latin typeface="+mj-lt"/>
                      <a:ea typeface="Palatino" pitchFamily="2" charset="77"/>
                      <a:cs typeface="Bookman Old Style"/>
                    </a:rPr>
                    <a:t>Negotiations</a:t>
                  </a:r>
                </a:p>
              </p:txBody>
            </p:sp>
          </p:grpSp>
        </p:grpSp>
        <p:pic>
          <p:nvPicPr>
            <p:cNvPr id="25" name="Рисунок 3">
              <a:extLst>
                <a:ext uri="{FF2B5EF4-FFF2-40B4-BE49-F238E27FC236}">
                  <a16:creationId xmlns:a16="http://schemas.microsoft.com/office/drawing/2014/main" id="{78A911EA-0FA2-7397-FA04-01EB23455A6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6667" t="74167" r="59557" b="5000"/>
            <a:stretch>
              <a:fillRect/>
            </a:stretch>
          </p:blipFill>
          <p:spPr>
            <a:xfrm rot="20780750">
              <a:off x="4051797" y="5186426"/>
              <a:ext cx="2726133" cy="2377440"/>
            </a:xfrm>
            <a:prstGeom prst="rect">
              <a:avLst/>
            </a:prstGeom>
            <a:ln>
              <a:noFill/>
            </a:ln>
            <a:effectLst>
              <a:outerShdw blurRad="50800" dist="38100" dir="2700000" algn="tl" rotWithShape="0">
                <a:prstClr val="black">
                  <a:alpha val="40000"/>
                </a:prstClr>
              </a:outerShdw>
            </a:effectLst>
          </p:spPr>
        </p:pic>
      </p:grpSp>
      <p:sp>
        <p:nvSpPr>
          <p:cNvPr id="26" name="TextBox 25">
            <a:extLst>
              <a:ext uri="{FF2B5EF4-FFF2-40B4-BE49-F238E27FC236}">
                <a16:creationId xmlns:a16="http://schemas.microsoft.com/office/drawing/2014/main" id="{C7BBE21B-F825-A35C-A162-0BA92746A21B}"/>
              </a:ext>
            </a:extLst>
          </p:cNvPr>
          <p:cNvSpPr txBox="1"/>
          <p:nvPr/>
        </p:nvSpPr>
        <p:spPr>
          <a:xfrm>
            <a:off x="5025019" y="5144387"/>
            <a:ext cx="1710632" cy="1231106"/>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CN" b="1" dirty="0">
                <a:ln/>
                <a:effectLst>
                  <a:outerShdw blurRad="50800" dist="38100" dir="2700000" algn="tl" rotWithShape="0">
                    <a:prstClr val="black">
                      <a:alpha val="40000"/>
                    </a:prstClr>
                  </a:outerShdw>
                </a:effectLst>
                <a:latin typeface="+mj-lt"/>
              </a:rPr>
              <a:t>Experience for working in </a:t>
            </a:r>
            <a:r>
              <a:rPr lang="en-CN" sz="2000" b="1" dirty="0">
                <a:ln/>
                <a:effectLst>
                  <a:outerShdw blurRad="50800" dist="38100" dir="2700000" algn="tl" rotWithShape="0">
                    <a:prstClr val="black">
                      <a:alpha val="40000"/>
                    </a:prstClr>
                  </a:outerShdw>
                </a:effectLst>
                <a:latin typeface="+mj-lt"/>
              </a:rPr>
              <a:t>International</a:t>
            </a:r>
            <a:r>
              <a:rPr lang="en-CN" b="1" dirty="0">
                <a:ln/>
                <a:effectLst>
                  <a:outerShdw blurRad="50800" dist="38100" dir="2700000" algn="tl" rotWithShape="0">
                    <a:prstClr val="black">
                      <a:alpha val="40000"/>
                    </a:prstClr>
                  </a:outerShdw>
                </a:effectLst>
                <a:latin typeface="+mj-lt"/>
              </a:rPr>
              <a:t> Organization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1"/>
          <p:cNvSpPr/>
          <p:nvPr/>
        </p:nvSpPr>
        <p:spPr>
          <a:xfrm>
            <a:off x="538829" y="32780"/>
            <a:ext cx="3916793"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What to simulate?</a:t>
            </a:r>
          </a:p>
        </p:txBody>
      </p:sp>
      <p:grpSp>
        <p:nvGrpSpPr>
          <p:cNvPr id="36" name="Группа 35"/>
          <p:cNvGrpSpPr/>
          <p:nvPr/>
        </p:nvGrpSpPr>
        <p:grpSpPr>
          <a:xfrm>
            <a:off x="6401763" y="4268756"/>
            <a:ext cx="2121408" cy="2121408"/>
            <a:chOff x="5958292" y="2614245"/>
            <a:chExt cx="2121408" cy="2121408"/>
          </a:xfrm>
        </p:grpSpPr>
        <p:sp>
          <p:nvSpPr>
            <p:cNvPr id="26" name="Овал 25"/>
            <p:cNvSpPr/>
            <p:nvPr/>
          </p:nvSpPr>
          <p:spPr>
            <a:xfrm>
              <a:off x="5958292" y="2614245"/>
              <a:ext cx="2121408" cy="2121408"/>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p:cNvSpPr/>
            <p:nvPr/>
          </p:nvSpPr>
          <p:spPr>
            <a:xfrm>
              <a:off x="5987684" y="3074785"/>
              <a:ext cx="2062046" cy="1200329"/>
            </a:xfrm>
            <a:prstGeom prst="rect">
              <a:avLst/>
            </a:prstGeom>
          </p:spPr>
          <p:txBody>
            <a:bodyPr wrap="square">
              <a:spAutoFit/>
            </a:bodyPr>
            <a:lstStyle/>
            <a:p>
              <a:pPr algn="ctr"/>
              <a:r>
                <a:rPr lang="en-US" sz="1400" b="1" kern="100" dirty="0">
                  <a:solidFill>
                    <a:schemeClr val="accent5">
                      <a:lumMod val="75000"/>
                    </a:schemeClr>
                  </a:solidFill>
                  <a:ea typeface="等线" panose="02010600030101010101" pitchFamily="2" charset="-122"/>
                  <a:cs typeface="Times New Roman" panose="02020603050405020304" pitchFamily="18" charset="0"/>
                </a:rPr>
                <a:t>The Council of National Coordinators (CNC)</a:t>
              </a:r>
            </a:p>
            <a:p>
              <a:pPr algn="ctr"/>
              <a:r>
                <a:rPr lang="en-US" sz="1100" b="1" kern="100" dirty="0">
                  <a:solidFill>
                    <a:schemeClr val="accent5">
                      <a:lumMod val="75000"/>
                    </a:schemeClr>
                  </a:solidFill>
                  <a:latin typeface="+mj-lt"/>
                  <a:ea typeface="等线" panose="02010600030101010101" pitchFamily="2" charset="-122"/>
                  <a:cs typeface="Times New Roman" panose="02020603050405020304" pitchFamily="18" charset="0"/>
                </a:rPr>
                <a:t>Participants: </a:t>
              </a:r>
              <a:r>
                <a:rPr lang="en-US" sz="1100" kern="100" dirty="0">
                  <a:solidFill>
                    <a:schemeClr val="accent5">
                      <a:lumMod val="75000"/>
                    </a:schemeClr>
                  </a:solidFill>
                  <a:latin typeface="+mj-lt"/>
                  <a:ea typeface="等线" panose="02010600030101010101" pitchFamily="2" charset="-122"/>
                  <a:cs typeface="Times New Roman" panose="02020603050405020304" pitchFamily="18" charset="0"/>
                </a:rPr>
                <a:t>member states only </a:t>
              </a:r>
            </a:p>
            <a:p>
              <a:pPr algn="ctr"/>
              <a:r>
                <a:rPr lang="en-US" sz="1100" b="1" kern="100" dirty="0">
                  <a:solidFill>
                    <a:schemeClr val="accent5">
                      <a:lumMod val="75000"/>
                    </a:schemeClr>
                  </a:solidFill>
                  <a:latin typeface="+mj-lt"/>
                  <a:ea typeface="等线" panose="02010600030101010101" pitchFamily="2" charset="-122"/>
                  <a:cs typeface="Times New Roman" panose="02020603050405020304" pitchFamily="18" charset="0"/>
                </a:rPr>
                <a:t>Agenda: </a:t>
              </a:r>
              <a:r>
                <a:rPr lang="en-US" sz="1100" kern="100" dirty="0">
                  <a:solidFill>
                    <a:schemeClr val="accent5">
                      <a:lumMod val="75000"/>
                    </a:schemeClr>
                  </a:solidFill>
                  <a:latin typeface="+mj-lt"/>
                  <a:ea typeface="等线" panose="02010600030101010101" pitchFamily="2" charset="-122"/>
                  <a:cs typeface="Times New Roman" panose="02020603050405020304" pitchFamily="18" charset="0"/>
                </a:rPr>
                <a:t>covers all topics, including security issues, politics, economy, culture, etc.</a:t>
              </a:r>
            </a:p>
          </p:txBody>
        </p:sp>
      </p:grpSp>
      <p:grpSp>
        <p:nvGrpSpPr>
          <p:cNvPr id="37" name="Группа 36"/>
          <p:cNvGrpSpPr/>
          <p:nvPr/>
        </p:nvGrpSpPr>
        <p:grpSpPr>
          <a:xfrm>
            <a:off x="418560" y="4783632"/>
            <a:ext cx="3293853" cy="1669640"/>
            <a:chOff x="7960012" y="781488"/>
            <a:chExt cx="3293853" cy="1669640"/>
          </a:xfrm>
        </p:grpSpPr>
        <p:sp>
          <p:nvSpPr>
            <p:cNvPr id="19" name="Прямоугольник 18"/>
            <p:cNvSpPr/>
            <p:nvPr/>
          </p:nvSpPr>
          <p:spPr>
            <a:xfrm>
              <a:off x="7960012" y="781488"/>
              <a:ext cx="3175463" cy="151836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p:cNvSpPr/>
            <p:nvPr/>
          </p:nvSpPr>
          <p:spPr>
            <a:xfrm>
              <a:off x="8067319" y="890701"/>
              <a:ext cx="3186546" cy="156042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prstDash val="sysDot"/>
            </a:ln>
            <a:effectLst>
              <a:outerShdw blurRad="50800" dist="38100" dir="2700000" algn="tl" rotWithShape="0">
                <a:prstClr val="black">
                  <a:alpha val="40000"/>
                </a:prstClr>
              </a:outerShdw>
            </a:effectLst>
          </p:spPr>
          <p:txBody>
            <a:bodyPr wrap="square">
              <a:spAutoFit/>
            </a:bodyPr>
            <a:lstStyle/>
            <a:p>
              <a:pPr defTabSz="1320800" eaLnBrk="0" fontAlgn="base" hangingPunct="0">
                <a:lnSpc>
                  <a:spcPct val="150000"/>
                </a:lnSpc>
                <a:spcBef>
                  <a:spcPct val="0"/>
                </a:spcBef>
                <a:spcAft>
                  <a:spcPct val="0"/>
                </a:spcAft>
                <a:tabLst>
                  <a:tab pos="660400" algn="l"/>
                </a:tabLst>
              </a:pPr>
              <a:r>
                <a:rPr lang="en-US" altLang="en-US" sz="1590" i="1" dirty="0">
                  <a:solidFill>
                    <a:schemeClr val="accent5">
                      <a:lumMod val="75000"/>
                    </a:schemeClr>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 delegates per Member State </a:t>
              </a:r>
              <a:endParaRPr lang="en-US" altLang="en-US" sz="1590" i="1" dirty="0">
                <a:solidFill>
                  <a:schemeClr val="accent5">
                    <a:lumMod val="75000"/>
                  </a:schemeClr>
                </a:solidFill>
                <a:effectLst>
                  <a:outerShdw blurRad="38100" dist="38100" dir="2700000" algn="tl">
                    <a:srgbClr val="000000">
                      <a:alpha val="43137"/>
                    </a:srgbClr>
                  </a:outerShdw>
                </a:effectLst>
                <a:latin typeface="+mj-lt"/>
              </a:endParaRPr>
            </a:p>
            <a:p>
              <a:pPr defTabSz="1320800" eaLnBrk="0" fontAlgn="base" hangingPunct="0">
                <a:lnSpc>
                  <a:spcPct val="150000"/>
                </a:lnSpc>
                <a:spcBef>
                  <a:spcPct val="0"/>
                </a:spcBef>
                <a:spcAft>
                  <a:spcPct val="0"/>
                </a:spcAft>
                <a:tabLst>
                  <a:tab pos="660400" algn="l"/>
                </a:tabLst>
              </a:pPr>
              <a:r>
                <a:rPr lang="en-US" altLang="en-US" sz="1590" i="1" dirty="0">
                  <a:solidFill>
                    <a:schemeClr val="accent5">
                      <a:lumMod val="75000"/>
                    </a:schemeClr>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1 delegate per Observer State</a:t>
              </a:r>
              <a:endParaRPr lang="en-US" altLang="en-US" sz="1590" i="1" dirty="0">
                <a:solidFill>
                  <a:schemeClr val="accent5">
                    <a:lumMod val="75000"/>
                  </a:schemeClr>
                </a:solidFill>
                <a:effectLst>
                  <a:outerShdw blurRad="38100" dist="38100" dir="2700000" algn="tl">
                    <a:srgbClr val="000000">
                      <a:alpha val="43137"/>
                    </a:srgbClr>
                  </a:outerShdw>
                </a:effectLst>
                <a:latin typeface="+mj-lt"/>
              </a:endParaRPr>
            </a:p>
            <a:p>
              <a:pPr defTabSz="1320800" eaLnBrk="0" fontAlgn="base" hangingPunct="0">
                <a:lnSpc>
                  <a:spcPct val="150000"/>
                </a:lnSpc>
                <a:spcBef>
                  <a:spcPct val="0"/>
                </a:spcBef>
                <a:spcAft>
                  <a:spcPct val="0"/>
                </a:spcAft>
                <a:tabLst>
                  <a:tab pos="660400" algn="l"/>
                </a:tabLst>
              </a:pPr>
              <a:r>
                <a:rPr lang="en-US" altLang="en-US" sz="1590" i="1" dirty="0">
                  <a:solidFill>
                    <a:schemeClr val="accent5">
                      <a:lumMod val="75000"/>
                    </a:schemeClr>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1 delegate as the Secretary General</a:t>
              </a:r>
            </a:p>
            <a:p>
              <a:pPr defTabSz="1320800" eaLnBrk="0" fontAlgn="base" hangingPunct="0">
                <a:lnSpc>
                  <a:spcPct val="150000"/>
                </a:lnSpc>
                <a:spcBef>
                  <a:spcPct val="0"/>
                </a:spcBef>
                <a:spcAft>
                  <a:spcPct val="0"/>
                </a:spcAft>
                <a:tabLst>
                  <a:tab pos="660400" algn="l"/>
                </a:tabLst>
              </a:pPr>
              <a:r>
                <a:rPr lang="en-US" altLang="en-US" sz="1590" i="1" dirty="0">
                  <a:solidFill>
                    <a:schemeClr val="accent5">
                      <a:lumMod val="75000"/>
                    </a:schemeClr>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1 delegate as the Director of RATS*</a:t>
              </a:r>
              <a:endParaRPr lang="en-US" altLang="en-US" sz="1100" i="1" dirty="0">
                <a:solidFill>
                  <a:schemeClr val="accent5">
                    <a:lumMod val="75000"/>
                  </a:schemeClr>
                </a:solidFill>
                <a:effectLst>
                  <a:outerShdw blurRad="38100" dist="38100" dir="2700000" algn="tl">
                    <a:srgbClr val="000000">
                      <a:alpha val="43137"/>
                    </a:srgbClr>
                  </a:outerShdw>
                </a:effectLst>
                <a:latin typeface="+mj-lt"/>
              </a:endParaRPr>
            </a:p>
          </p:txBody>
        </p:sp>
      </p:grpSp>
      <p:grpSp>
        <p:nvGrpSpPr>
          <p:cNvPr id="38" name="Группа 37"/>
          <p:cNvGrpSpPr/>
          <p:nvPr/>
        </p:nvGrpSpPr>
        <p:grpSpPr>
          <a:xfrm>
            <a:off x="8581142" y="1428521"/>
            <a:ext cx="3295684" cy="3243790"/>
            <a:chOff x="8276630" y="2721900"/>
            <a:chExt cx="3295684" cy="3243790"/>
          </a:xfrm>
        </p:grpSpPr>
        <p:sp>
          <p:nvSpPr>
            <p:cNvPr id="20" name="Прямоугольник 19"/>
            <p:cNvSpPr/>
            <p:nvPr/>
          </p:nvSpPr>
          <p:spPr>
            <a:xfrm>
              <a:off x="8276630" y="2721900"/>
              <a:ext cx="3089639" cy="2986173"/>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Группа 3"/>
            <p:cNvGrpSpPr/>
            <p:nvPr/>
          </p:nvGrpSpPr>
          <p:grpSpPr>
            <a:xfrm>
              <a:off x="8385768" y="2722768"/>
              <a:ext cx="3186546" cy="3242922"/>
              <a:chOff x="8175179" y="2500604"/>
              <a:chExt cx="3186546" cy="3242922"/>
            </a:xfrm>
          </p:grpSpPr>
          <p:sp>
            <p:nvSpPr>
              <p:cNvPr id="18" name="Прямоугольник 17"/>
              <p:cNvSpPr/>
              <p:nvPr/>
            </p:nvSpPr>
            <p:spPr>
              <a:xfrm>
                <a:off x="8175179" y="2612865"/>
                <a:ext cx="3186546" cy="308357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Группа 15"/>
              <p:cNvGrpSpPr/>
              <p:nvPr/>
            </p:nvGrpSpPr>
            <p:grpSpPr>
              <a:xfrm>
                <a:off x="8240849" y="2500604"/>
                <a:ext cx="1598021" cy="3242922"/>
                <a:chOff x="6178421" y="3289879"/>
                <a:chExt cx="1598021" cy="3242922"/>
              </a:xfrm>
            </p:grpSpPr>
            <p:sp>
              <p:nvSpPr>
                <p:cNvPr id="9" name="TextBox 8"/>
                <p:cNvSpPr txBox="1"/>
                <p:nvPr/>
              </p:nvSpPr>
              <p:spPr>
                <a:xfrm>
                  <a:off x="6178421" y="4162921"/>
                  <a:ext cx="1275029" cy="2369880"/>
                </a:xfrm>
                <a:prstGeom prst="rect">
                  <a:avLst/>
                </a:prstGeom>
                <a:noFill/>
              </p:spPr>
              <p:txBody>
                <a:bodyPr wrap="none" rtlCol="0">
                  <a:spAutoFit/>
                </a:bodyPr>
                <a:lstStyle/>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India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Kazakhstan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China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Kyrgyzstan </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Pakistan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Russia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Tajikistan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Uzbekistan</a:t>
                  </a:r>
                </a:p>
              </p:txBody>
            </p:sp>
            <p:sp>
              <p:nvSpPr>
                <p:cNvPr id="10" name="Прямоугольник 9"/>
                <p:cNvSpPr/>
                <p:nvPr/>
              </p:nvSpPr>
              <p:spPr>
                <a:xfrm>
                  <a:off x="6214202" y="3289879"/>
                  <a:ext cx="655458" cy="1107996"/>
                </a:xfrm>
                <a:prstGeom prst="rect">
                  <a:avLst/>
                </a:prstGeom>
              </p:spPr>
              <p:txBody>
                <a:bodyPr wrap="square">
                  <a:spAutoFit/>
                </a:bodyPr>
                <a:lstStyle/>
                <a:p>
                  <a:r>
                    <a:rPr lang="en-US" sz="6600" i="1"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8</a:t>
                  </a:r>
                  <a:endParaRPr lang="en-US" sz="66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sp>
              <p:nvSpPr>
                <p:cNvPr id="11" name="Прямоугольник 10"/>
                <p:cNvSpPr/>
                <p:nvPr/>
              </p:nvSpPr>
              <p:spPr>
                <a:xfrm>
                  <a:off x="6667081" y="3484938"/>
                  <a:ext cx="1109361" cy="677108"/>
                </a:xfrm>
                <a:prstGeom prst="rect">
                  <a:avLst/>
                </a:prstGeom>
              </p:spPr>
              <p:txBody>
                <a:bodyPr wrap="square">
                  <a:spAutoFit/>
                </a:bodyPr>
                <a:lstStyle/>
                <a:p>
                  <a:r>
                    <a:rPr lang="en-US" sz="1900" b="1"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Member States</a:t>
                  </a:r>
                  <a:endParaRPr lang="en-US" sz="1900" dirty="0">
                    <a:solidFill>
                      <a:srgbClr val="249E9A"/>
                    </a:solidFill>
                    <a:effectLst>
                      <a:outerShdw blurRad="38100" dist="38100" dir="2700000" algn="tl">
                        <a:srgbClr val="000000">
                          <a:alpha val="43137"/>
                        </a:srgbClr>
                      </a:outerShdw>
                    </a:effectLst>
                    <a:latin typeface="Corbel" panose="020B0503020204020204" pitchFamily="34" charset="0"/>
                  </a:endParaRPr>
                </a:p>
              </p:txBody>
            </p:sp>
          </p:grpSp>
          <p:grpSp>
            <p:nvGrpSpPr>
              <p:cNvPr id="12" name="Группа 11"/>
              <p:cNvGrpSpPr/>
              <p:nvPr/>
            </p:nvGrpSpPr>
            <p:grpSpPr>
              <a:xfrm>
                <a:off x="9736484" y="3352820"/>
                <a:ext cx="1519992" cy="2313628"/>
                <a:chOff x="7813093" y="3893855"/>
                <a:chExt cx="1519992" cy="2313628"/>
              </a:xfrm>
            </p:grpSpPr>
            <p:sp>
              <p:nvSpPr>
                <p:cNvPr id="13" name="Прямоугольник 12"/>
                <p:cNvSpPr/>
                <p:nvPr/>
              </p:nvSpPr>
              <p:spPr>
                <a:xfrm>
                  <a:off x="7813093" y="3893855"/>
                  <a:ext cx="595096" cy="1113299"/>
                </a:xfrm>
                <a:prstGeom prst="rect">
                  <a:avLst/>
                </a:prstGeom>
              </p:spPr>
              <p:txBody>
                <a:bodyPr wrap="square">
                  <a:spAutoFit/>
                </a:bodyPr>
                <a:lstStyle/>
                <a:p>
                  <a:r>
                    <a:rPr lang="en-US" sz="6600" i="1"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4</a:t>
                  </a:r>
                  <a:endParaRPr lang="en-US" sz="66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sp>
              <p:nvSpPr>
                <p:cNvPr id="14" name="TextBox 13"/>
                <p:cNvSpPr txBox="1"/>
                <p:nvPr/>
              </p:nvSpPr>
              <p:spPr>
                <a:xfrm>
                  <a:off x="7852199" y="5007154"/>
                  <a:ext cx="1432896" cy="1200329"/>
                </a:xfrm>
                <a:prstGeom prst="rect">
                  <a:avLst/>
                </a:prstGeom>
                <a:noFill/>
              </p:spPr>
              <p:txBody>
                <a:bodyPr wrap="square" rtlCol="0">
                  <a:spAutoFit/>
                </a:bodyPr>
                <a:lstStyle/>
                <a:p>
                  <a:r>
                    <a:rPr lang="en-US" i="1"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Afghanistan</a:t>
                  </a:r>
                </a:p>
                <a:p>
                  <a:r>
                    <a:rPr lang="en-US" i="1"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Belarus</a:t>
                  </a:r>
                </a:p>
                <a:p>
                  <a:r>
                    <a:rPr lang="en-US" i="1"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Iran</a:t>
                  </a:r>
                </a:p>
                <a:p>
                  <a:r>
                    <a:rPr lang="en-US" i="1"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Mongolia</a:t>
                  </a:r>
                </a:p>
              </p:txBody>
            </p:sp>
            <p:sp>
              <p:nvSpPr>
                <p:cNvPr id="15" name="Прямоугольник 14"/>
                <p:cNvSpPr/>
                <p:nvPr/>
              </p:nvSpPr>
              <p:spPr>
                <a:xfrm>
                  <a:off x="8223724" y="4298444"/>
                  <a:ext cx="1109361" cy="677108"/>
                </a:xfrm>
                <a:prstGeom prst="rect">
                  <a:avLst/>
                </a:prstGeom>
              </p:spPr>
              <p:txBody>
                <a:bodyPr wrap="square">
                  <a:spAutoFit/>
                </a:bodyPr>
                <a:lstStyle/>
                <a:p>
                  <a:r>
                    <a:rPr lang="en-US" sz="1900" b="1" i="1"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Observer States</a:t>
                  </a:r>
                  <a:endParaRPr lang="en-US" sz="1900" dirty="0">
                    <a:solidFill>
                      <a:schemeClr val="accent5">
                        <a:lumMod val="75000"/>
                      </a:schemeClr>
                    </a:solidFill>
                    <a:effectLst>
                      <a:outerShdw blurRad="38100" dist="38100" dir="2700000" algn="tl">
                        <a:srgbClr val="000000">
                          <a:alpha val="43137"/>
                        </a:srgbClr>
                      </a:outerShdw>
                    </a:effectLst>
                    <a:latin typeface="Corbel" panose="020B0503020204020204" pitchFamily="34" charset="0"/>
                  </a:endParaRPr>
                </a:p>
              </p:txBody>
            </p:sp>
          </p:grpSp>
        </p:grpSp>
      </p:grpSp>
      <p:sp>
        <p:nvSpPr>
          <p:cNvPr id="17" name="Прямоугольник 16"/>
          <p:cNvSpPr/>
          <p:nvPr/>
        </p:nvSpPr>
        <p:spPr>
          <a:xfrm>
            <a:off x="9547794" y="6517792"/>
            <a:ext cx="2543068" cy="230832"/>
          </a:xfrm>
          <a:prstGeom prst="rect">
            <a:avLst/>
          </a:prstGeom>
        </p:spPr>
        <p:txBody>
          <a:bodyPr wrap="none">
            <a:spAutoFit/>
          </a:bodyPr>
          <a:lstStyle/>
          <a:p>
            <a:r>
              <a:rPr lang="en-US" sz="900" dirty="0">
                <a:solidFill>
                  <a:schemeClr val="bg1">
                    <a:lumMod val="85000"/>
                  </a:schemeClr>
                </a:solidFill>
                <a:effectLst>
                  <a:outerShdw blurRad="38100" dist="38100" dir="2700000" algn="tl">
                    <a:srgbClr val="000000">
                      <a:alpha val="43137"/>
                    </a:srgbClr>
                  </a:outerShdw>
                </a:effectLst>
                <a:latin typeface="Corbel" panose="020B0503020204020204" pitchFamily="34" charset="0"/>
                <a:ea typeface="等线" panose="02010600030101010101" pitchFamily="2" charset="-122"/>
                <a:cs typeface="Times New Roman" panose="02020603050405020304" pitchFamily="18" charset="0"/>
              </a:rPr>
              <a:t>*RATS stands for </a:t>
            </a:r>
            <a:r>
              <a:rPr lang="en-US" sz="900" i="1" kern="100" dirty="0">
                <a:solidFill>
                  <a:schemeClr val="bg1">
                    <a:lumMod val="85000"/>
                  </a:schemeClr>
                </a:solidFill>
                <a:effectLst>
                  <a:outerShdw blurRad="38100" dist="38100" dir="2700000" algn="tl">
                    <a:srgbClr val="000000">
                      <a:alpha val="43137"/>
                    </a:srgbClr>
                  </a:outerShdw>
                </a:effectLst>
                <a:latin typeface="Corbel" panose="020B0503020204020204" pitchFamily="34" charset="0"/>
                <a:ea typeface="等线" panose="02010600030101010101" pitchFamily="2" charset="-122"/>
                <a:cs typeface="Times New Roman" panose="02020603050405020304" pitchFamily="18" charset="0"/>
              </a:rPr>
              <a:t>Regional Anti-Terrorist Structure</a:t>
            </a:r>
            <a:r>
              <a:rPr lang="en-US" altLang="en-US" sz="900" i="1" dirty="0">
                <a:solidFill>
                  <a:schemeClr val="bg1">
                    <a:lumMod val="85000"/>
                  </a:schemeClr>
                </a:solidFill>
                <a:effectLst>
                  <a:outerShdw blurRad="38100" dist="38100" dir="2700000" algn="tl">
                    <a:srgbClr val="000000">
                      <a:alpha val="43137"/>
                    </a:srgbClr>
                  </a:outerShdw>
                </a:effectLst>
                <a:latin typeface="Corbel" panose="020B0503020204020204" pitchFamily="34" charset="0"/>
                <a:ea typeface="Times New Roman" panose="02020603050405020304" pitchFamily="18" charset="0"/>
                <a:cs typeface="Times New Roman" panose="02020603050405020304" pitchFamily="18" charset="0"/>
              </a:rPr>
              <a:t> </a:t>
            </a:r>
            <a:endParaRPr lang="en-US" sz="900" i="1" dirty="0">
              <a:solidFill>
                <a:schemeClr val="bg1">
                  <a:lumMod val="85000"/>
                </a:schemeClr>
              </a:solidFill>
            </a:endParaRPr>
          </a:p>
        </p:txBody>
      </p:sp>
      <p:grpSp>
        <p:nvGrpSpPr>
          <p:cNvPr id="28" name="Группа 27"/>
          <p:cNvGrpSpPr/>
          <p:nvPr/>
        </p:nvGrpSpPr>
        <p:grpSpPr>
          <a:xfrm>
            <a:off x="655530" y="1738664"/>
            <a:ext cx="2630082" cy="2633472"/>
            <a:chOff x="225073" y="994031"/>
            <a:chExt cx="2630082" cy="2633472"/>
          </a:xfrm>
        </p:grpSpPr>
        <p:sp>
          <p:nvSpPr>
            <p:cNvPr id="5" name="Овал 4"/>
            <p:cNvSpPr/>
            <p:nvPr/>
          </p:nvSpPr>
          <p:spPr>
            <a:xfrm>
              <a:off x="225073" y="994031"/>
              <a:ext cx="2630082" cy="263347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рямоугольник 5"/>
            <p:cNvSpPr/>
            <p:nvPr/>
          </p:nvSpPr>
          <p:spPr>
            <a:xfrm>
              <a:off x="476251" y="1428620"/>
              <a:ext cx="2127726" cy="1754326"/>
            </a:xfrm>
            <a:prstGeom prst="rect">
              <a:avLst/>
            </a:prstGeom>
          </p:spPr>
          <p:txBody>
            <a:bodyPr wrap="square">
              <a:spAutoFit/>
            </a:bodyPr>
            <a:lstStyle/>
            <a:p>
              <a:pPr algn="ctr"/>
              <a:r>
                <a:rPr lang="en-US" sz="1600" b="1" kern="100" dirty="0">
                  <a:solidFill>
                    <a:schemeClr val="accent5">
                      <a:lumMod val="75000"/>
                    </a:schemeClr>
                  </a:solidFill>
                  <a:ea typeface="等线" panose="02010600030101010101" pitchFamily="2" charset="-122"/>
                  <a:cs typeface="Times New Roman" panose="02020603050405020304" pitchFamily="18" charset="0"/>
                </a:rPr>
                <a:t>The Council of Heads of States (Presidents) (CHS)</a:t>
              </a:r>
            </a:p>
            <a:p>
              <a:pPr algn="ctr"/>
              <a:r>
                <a:rPr lang="en-US" sz="1200" b="1" kern="100" dirty="0">
                  <a:solidFill>
                    <a:schemeClr val="accent5">
                      <a:lumMod val="75000"/>
                    </a:schemeClr>
                  </a:solidFill>
                  <a:ea typeface="等线" panose="02010600030101010101" pitchFamily="2" charset="-122"/>
                  <a:cs typeface="Times New Roman" panose="02020603050405020304" pitchFamily="18" charset="0"/>
                </a:rPr>
                <a:t>Participants: </a:t>
              </a:r>
              <a:r>
                <a:rPr lang="en-US" sz="1200" kern="100" dirty="0">
                  <a:solidFill>
                    <a:schemeClr val="accent5">
                      <a:lumMod val="75000"/>
                    </a:schemeClr>
                  </a:solidFill>
                  <a:ea typeface="等线" panose="02010600030101010101" pitchFamily="2" charset="-122"/>
                  <a:cs typeface="Times New Roman" panose="02020603050405020304" pitchFamily="18" charset="0"/>
                </a:rPr>
                <a:t>member and observer states</a:t>
              </a:r>
            </a:p>
            <a:p>
              <a:pPr algn="ctr"/>
              <a:r>
                <a:rPr lang="en-US" sz="1200" b="1" kern="100" dirty="0">
                  <a:solidFill>
                    <a:schemeClr val="accent5">
                      <a:lumMod val="75000"/>
                    </a:schemeClr>
                  </a:solidFill>
                  <a:ea typeface="等线" panose="02010600030101010101" pitchFamily="2" charset="-122"/>
                  <a:cs typeface="Times New Roman" panose="02020603050405020304" pitchFamily="18" charset="0"/>
                </a:rPr>
                <a:t>Agenda:</a:t>
              </a:r>
              <a:r>
                <a:rPr lang="en-US" sz="1200" kern="100" dirty="0">
                  <a:solidFill>
                    <a:schemeClr val="accent5">
                      <a:lumMod val="75000"/>
                    </a:schemeClr>
                  </a:solidFill>
                  <a:ea typeface="等线" panose="02010600030101010101" pitchFamily="2" charset="-122"/>
                  <a:cs typeface="Times New Roman" panose="02020603050405020304" pitchFamily="18" charset="0"/>
                </a:rPr>
                <a:t> covers all topics, including security issues, politics, economy, culture, etc.</a:t>
              </a:r>
              <a:endParaRPr lang="en-US" sz="1200" dirty="0"/>
            </a:p>
          </p:txBody>
        </p:sp>
      </p:grpSp>
      <p:grpSp>
        <p:nvGrpSpPr>
          <p:cNvPr id="32" name="Группа 31"/>
          <p:cNvGrpSpPr/>
          <p:nvPr/>
        </p:nvGrpSpPr>
        <p:grpSpPr>
          <a:xfrm>
            <a:off x="3458202" y="919316"/>
            <a:ext cx="2395728" cy="2395728"/>
            <a:chOff x="3214051" y="1709368"/>
            <a:chExt cx="2395728" cy="2395728"/>
          </a:xfrm>
        </p:grpSpPr>
        <p:sp>
          <p:nvSpPr>
            <p:cNvPr id="21" name="Овал 20"/>
            <p:cNvSpPr/>
            <p:nvPr/>
          </p:nvSpPr>
          <p:spPr>
            <a:xfrm>
              <a:off x="3214051" y="1709368"/>
              <a:ext cx="2395728" cy="2395728"/>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p:cNvSpPr/>
            <p:nvPr/>
          </p:nvSpPr>
          <p:spPr>
            <a:xfrm>
              <a:off x="3332342" y="2168568"/>
              <a:ext cx="2154339" cy="1477328"/>
            </a:xfrm>
            <a:prstGeom prst="rect">
              <a:avLst/>
            </a:prstGeom>
          </p:spPr>
          <p:txBody>
            <a:bodyPr wrap="square">
              <a:spAutoFit/>
            </a:bodyPr>
            <a:lstStyle/>
            <a:p>
              <a:pPr algn="ctr"/>
              <a:r>
                <a:rPr lang="en-US" sz="1400" b="1" kern="100" dirty="0">
                  <a:solidFill>
                    <a:schemeClr val="accent5">
                      <a:lumMod val="75000"/>
                    </a:schemeClr>
                  </a:solidFill>
                  <a:ea typeface="等线" panose="02010600030101010101" pitchFamily="2" charset="-122"/>
                  <a:cs typeface="Times New Roman" panose="02020603050405020304" pitchFamily="18" charset="0"/>
                </a:rPr>
                <a:t>The Council of Heads of Government (Prime Ministers) (CHG)</a:t>
              </a:r>
            </a:p>
            <a:p>
              <a:pPr algn="ctr"/>
              <a:r>
                <a:rPr lang="en-US" sz="1200" b="1" kern="100" dirty="0">
                  <a:solidFill>
                    <a:schemeClr val="accent5">
                      <a:lumMod val="75000"/>
                    </a:schemeClr>
                  </a:solidFill>
                  <a:ea typeface="等线" panose="02010600030101010101" pitchFamily="2" charset="-122"/>
                  <a:cs typeface="Times New Roman" panose="02020603050405020304" pitchFamily="18" charset="0"/>
                </a:rPr>
                <a:t>Participants:</a:t>
              </a:r>
              <a:r>
                <a:rPr lang="en-US" sz="1200" kern="100" dirty="0">
                  <a:solidFill>
                    <a:schemeClr val="accent5">
                      <a:lumMod val="75000"/>
                    </a:schemeClr>
                  </a:solidFill>
                  <a:ea typeface="等线" panose="02010600030101010101" pitchFamily="2" charset="-122"/>
                  <a:cs typeface="Times New Roman" panose="02020603050405020304" pitchFamily="18" charset="0"/>
                </a:rPr>
                <a:t> member and observer states</a:t>
              </a:r>
            </a:p>
            <a:p>
              <a:pPr algn="ctr"/>
              <a:r>
                <a:rPr lang="en-US" sz="1200" b="1" kern="100" dirty="0">
                  <a:solidFill>
                    <a:schemeClr val="accent5">
                      <a:lumMod val="75000"/>
                    </a:schemeClr>
                  </a:solidFill>
                  <a:ea typeface="等线" panose="02010600030101010101" pitchFamily="2" charset="-122"/>
                  <a:cs typeface="Times New Roman" panose="02020603050405020304" pitchFamily="18" charset="0"/>
                </a:rPr>
                <a:t>Agenda:</a:t>
              </a:r>
              <a:r>
                <a:rPr lang="en-US" sz="1200" kern="100" dirty="0">
                  <a:solidFill>
                    <a:schemeClr val="accent5">
                      <a:lumMod val="75000"/>
                    </a:schemeClr>
                  </a:solidFill>
                  <a:ea typeface="等线" panose="02010600030101010101" pitchFamily="2" charset="-122"/>
                  <a:cs typeface="Times New Roman" panose="02020603050405020304" pitchFamily="18" charset="0"/>
                </a:rPr>
                <a:t> economics and finance related topics</a:t>
              </a:r>
            </a:p>
          </p:txBody>
        </p:sp>
      </p:grpSp>
      <p:grpSp>
        <p:nvGrpSpPr>
          <p:cNvPr id="33" name="Группа 32"/>
          <p:cNvGrpSpPr/>
          <p:nvPr/>
        </p:nvGrpSpPr>
        <p:grpSpPr>
          <a:xfrm>
            <a:off x="6074536" y="1670501"/>
            <a:ext cx="2286000" cy="2286000"/>
            <a:chOff x="5585827" y="2479833"/>
            <a:chExt cx="2286000" cy="2286000"/>
          </a:xfrm>
        </p:grpSpPr>
        <p:sp>
          <p:nvSpPr>
            <p:cNvPr id="22" name="Овал 21"/>
            <p:cNvSpPr/>
            <p:nvPr/>
          </p:nvSpPr>
          <p:spPr>
            <a:xfrm>
              <a:off x="5585827" y="2479833"/>
              <a:ext cx="2286000" cy="228600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Прямоугольник 22"/>
            <p:cNvSpPr/>
            <p:nvPr/>
          </p:nvSpPr>
          <p:spPr>
            <a:xfrm>
              <a:off x="5684113" y="3049427"/>
              <a:ext cx="2089429" cy="1246495"/>
            </a:xfrm>
            <a:prstGeom prst="rect">
              <a:avLst/>
            </a:prstGeom>
          </p:spPr>
          <p:txBody>
            <a:bodyPr wrap="square">
              <a:spAutoFit/>
            </a:bodyPr>
            <a:lstStyle/>
            <a:p>
              <a:pPr algn="ctr"/>
              <a:r>
                <a:rPr lang="en-US" sz="1400" b="1" kern="100" dirty="0">
                  <a:solidFill>
                    <a:schemeClr val="accent5">
                      <a:lumMod val="75000"/>
                    </a:schemeClr>
                  </a:solidFill>
                  <a:ea typeface="等线" panose="02010600030101010101" pitchFamily="2" charset="-122"/>
                  <a:cs typeface="Times New Roman" panose="02020603050405020304" pitchFamily="18" charset="0"/>
                </a:rPr>
                <a:t>The Council of Ministers of Foreign Affairs </a:t>
              </a:r>
            </a:p>
            <a:p>
              <a:pPr algn="ctr"/>
              <a:r>
                <a:rPr lang="en-US" sz="1400" b="1" kern="100" dirty="0">
                  <a:solidFill>
                    <a:schemeClr val="accent5">
                      <a:lumMod val="75000"/>
                    </a:schemeClr>
                  </a:solidFill>
                  <a:ea typeface="等线" panose="02010600030101010101" pitchFamily="2" charset="-122"/>
                  <a:cs typeface="Times New Roman" panose="02020603050405020304" pitchFamily="18" charset="0"/>
                </a:rPr>
                <a:t>(CMFA)</a:t>
              </a:r>
            </a:p>
            <a:p>
              <a:pPr algn="ctr"/>
              <a:r>
                <a:rPr lang="en-US" sz="1100" b="1" kern="100" dirty="0">
                  <a:solidFill>
                    <a:schemeClr val="accent5">
                      <a:lumMod val="75000"/>
                    </a:schemeClr>
                  </a:solidFill>
                  <a:ea typeface="等线" panose="02010600030101010101" pitchFamily="2" charset="-122"/>
                  <a:cs typeface="Times New Roman" panose="02020603050405020304" pitchFamily="18" charset="0"/>
                </a:rPr>
                <a:t>Participants: </a:t>
              </a:r>
              <a:r>
                <a:rPr lang="en-US" sz="1100" kern="100" dirty="0">
                  <a:solidFill>
                    <a:schemeClr val="accent5">
                      <a:lumMod val="75000"/>
                    </a:schemeClr>
                  </a:solidFill>
                  <a:ea typeface="等线" panose="02010600030101010101" pitchFamily="2" charset="-122"/>
                  <a:cs typeface="Times New Roman" panose="02020603050405020304" pitchFamily="18" charset="0"/>
                </a:rPr>
                <a:t>member states only </a:t>
              </a:r>
            </a:p>
            <a:p>
              <a:pPr algn="ctr"/>
              <a:r>
                <a:rPr lang="en-US" sz="1100" b="1" kern="100" dirty="0">
                  <a:solidFill>
                    <a:schemeClr val="accent5">
                      <a:lumMod val="75000"/>
                    </a:schemeClr>
                  </a:solidFill>
                  <a:ea typeface="等线" panose="02010600030101010101" pitchFamily="2" charset="-122"/>
                  <a:cs typeface="Times New Roman" panose="02020603050405020304" pitchFamily="18" charset="0"/>
                </a:rPr>
                <a:t>Agenda: </a:t>
              </a:r>
              <a:r>
                <a:rPr lang="en-US" sz="1100" kern="100" dirty="0">
                  <a:solidFill>
                    <a:schemeClr val="accent5">
                      <a:lumMod val="75000"/>
                    </a:schemeClr>
                  </a:solidFill>
                  <a:ea typeface="等线" panose="02010600030101010101" pitchFamily="2" charset="-122"/>
                  <a:cs typeface="Times New Roman" panose="02020603050405020304" pitchFamily="18" charset="0"/>
                </a:rPr>
                <a:t>foreign affairs and diplomacy related topics</a:t>
              </a:r>
            </a:p>
          </p:txBody>
        </p:sp>
      </p:grpSp>
      <p:grpSp>
        <p:nvGrpSpPr>
          <p:cNvPr id="35" name="Группа 34"/>
          <p:cNvGrpSpPr/>
          <p:nvPr/>
        </p:nvGrpSpPr>
        <p:grpSpPr>
          <a:xfrm>
            <a:off x="3972125" y="3451207"/>
            <a:ext cx="2194560" cy="2194560"/>
            <a:chOff x="2696962" y="4410957"/>
            <a:chExt cx="2194560" cy="2194560"/>
          </a:xfrm>
        </p:grpSpPr>
        <p:sp>
          <p:nvSpPr>
            <p:cNvPr id="24" name="Овал 23"/>
            <p:cNvSpPr/>
            <p:nvPr/>
          </p:nvSpPr>
          <p:spPr>
            <a:xfrm>
              <a:off x="2696962" y="4410957"/>
              <a:ext cx="2194560" cy="219456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Прямоугольник 24"/>
            <p:cNvSpPr/>
            <p:nvPr/>
          </p:nvSpPr>
          <p:spPr>
            <a:xfrm>
              <a:off x="2746251" y="4800351"/>
              <a:ext cx="2095981" cy="1415772"/>
            </a:xfrm>
            <a:prstGeom prst="rect">
              <a:avLst/>
            </a:prstGeom>
          </p:spPr>
          <p:txBody>
            <a:bodyPr wrap="square">
              <a:spAutoFit/>
            </a:bodyPr>
            <a:lstStyle/>
            <a:p>
              <a:pPr algn="ctr"/>
              <a:r>
                <a:rPr lang="en-US" sz="1400" b="1" kern="100" dirty="0">
                  <a:solidFill>
                    <a:schemeClr val="accent5">
                      <a:lumMod val="75000"/>
                    </a:schemeClr>
                  </a:solidFill>
                  <a:ea typeface="等线" panose="02010600030101010101" pitchFamily="2" charset="-122"/>
                  <a:cs typeface="Times New Roman" panose="02020603050405020304" pitchFamily="18" charset="0"/>
                </a:rPr>
                <a:t>Meetings of Heads of Ministries and/or Agencies</a:t>
              </a:r>
            </a:p>
            <a:p>
              <a:pPr algn="ctr"/>
              <a:r>
                <a:rPr lang="en-US" sz="1100" b="1" kern="100" dirty="0">
                  <a:solidFill>
                    <a:schemeClr val="accent5">
                      <a:lumMod val="75000"/>
                    </a:schemeClr>
                  </a:solidFill>
                  <a:ea typeface="等线" panose="02010600030101010101" pitchFamily="2" charset="-122"/>
                  <a:cs typeface="Times New Roman" panose="02020603050405020304" pitchFamily="18" charset="0"/>
                </a:rPr>
                <a:t>Participants:</a:t>
              </a:r>
              <a:r>
                <a:rPr lang="en-US" sz="1100" kern="100" dirty="0">
                  <a:solidFill>
                    <a:schemeClr val="accent5">
                      <a:lumMod val="75000"/>
                    </a:schemeClr>
                  </a:solidFill>
                  <a:ea typeface="等线" panose="02010600030101010101" pitchFamily="2" charset="-122"/>
                  <a:cs typeface="Times New Roman" panose="02020603050405020304" pitchFamily="18" charset="0"/>
                </a:rPr>
                <a:t> member states only </a:t>
              </a:r>
            </a:p>
            <a:p>
              <a:pPr algn="ctr"/>
              <a:r>
                <a:rPr lang="en-US" sz="1100" b="1" kern="100" dirty="0">
                  <a:solidFill>
                    <a:schemeClr val="accent5">
                      <a:lumMod val="75000"/>
                    </a:schemeClr>
                  </a:solidFill>
                  <a:ea typeface="等线" panose="02010600030101010101" pitchFamily="2" charset="-122"/>
                  <a:cs typeface="Times New Roman" panose="02020603050405020304" pitchFamily="18" charset="0"/>
                </a:rPr>
                <a:t>Agenda:</a:t>
              </a:r>
              <a:r>
                <a:rPr lang="en-US" sz="1100" kern="100" dirty="0">
                  <a:solidFill>
                    <a:schemeClr val="accent5">
                      <a:lumMod val="75000"/>
                    </a:schemeClr>
                  </a:solidFill>
                  <a:ea typeface="等线" panose="02010600030101010101" pitchFamily="2" charset="-122"/>
                  <a:cs typeface="Times New Roman" panose="02020603050405020304" pitchFamily="18" charset="0"/>
                </a:rPr>
                <a:t> depends on the simulated Ministries and/or Agencies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486277" y="242987"/>
            <a:ext cx="8510578" cy="707886"/>
          </a:xfrm>
          <a:prstGeom prst="rect">
            <a:avLst/>
          </a:prstGeom>
        </p:spPr>
        <p:txBody>
          <a:bodyPr wrap="square">
            <a:spAutoFit/>
          </a:bodyPr>
          <a:lstStyle/>
          <a:p>
            <a:r>
              <a:rPr lang="en-US" sz="4000" b="1" dirty="0">
                <a:solidFill>
                  <a:schemeClr val="accent5">
                    <a:lumMod val="75000"/>
                  </a:schemeClr>
                </a:solidFill>
              </a:rPr>
              <a:t>Problem of Statement </a:t>
            </a:r>
            <a:r>
              <a:rPr lang="en-US" sz="4000" dirty="0">
                <a:solidFill>
                  <a:schemeClr val="accent5">
                    <a:lumMod val="75000"/>
                  </a:schemeClr>
                </a:solidFill>
              </a:rPr>
              <a:t> </a:t>
            </a:r>
            <a:endParaRPr lang="en-CN" sz="4000" dirty="0">
              <a:solidFill>
                <a:schemeClr val="accent5">
                  <a:lumMod val="75000"/>
                </a:schemeClr>
              </a:solidFill>
            </a:endParaRPr>
          </a:p>
        </p:txBody>
      </p:sp>
      <p:sp>
        <p:nvSpPr>
          <p:cNvPr id="4" name="Rectangle 2"/>
          <p:cNvSpPr>
            <a:spLocks noChangeArrowheads="1"/>
          </p:cNvSpPr>
          <p:nvPr/>
        </p:nvSpPr>
        <p:spPr bwMode="auto">
          <a:xfrm>
            <a:off x="486277" y="1477475"/>
            <a:ext cx="5267381" cy="390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just"/>
            <a:r>
              <a:rPr lang="en-CN" dirty="0">
                <a:solidFill>
                  <a:schemeClr val="accent5">
                    <a:lumMod val="75000"/>
                  </a:schemeClr>
                </a:solidFill>
              </a:rPr>
              <a:t>SCO region consists of 1 billion young population with the potential to improve society through commerce &amp; trade, exchange of culture, innovation and cross-country cooperation of bilateralism or multilateralism along the Belt and Road initiative.</a:t>
            </a:r>
          </a:p>
          <a:p>
            <a:pPr algn="just"/>
            <a:endParaRPr lang="en-CN" dirty="0">
              <a:solidFill>
                <a:schemeClr val="accent5">
                  <a:lumMod val="75000"/>
                </a:schemeClr>
              </a:solidFill>
            </a:endParaRPr>
          </a:p>
          <a:p>
            <a:pPr algn="just"/>
            <a:r>
              <a:rPr lang="en-CN" dirty="0">
                <a:solidFill>
                  <a:schemeClr val="accent5">
                    <a:lumMod val="75000"/>
                  </a:schemeClr>
                </a:solidFill>
              </a:rPr>
              <a:t>This region lacks a proper youth platform to connect and discuss the local issues in international media, which </a:t>
            </a:r>
            <a:r>
              <a:rPr lang="en-US" dirty="0">
                <a:solidFill>
                  <a:schemeClr val="accent5">
                    <a:lumMod val="75000"/>
                  </a:schemeClr>
                </a:solidFill>
              </a:rPr>
              <a:t>could</a:t>
            </a:r>
            <a:r>
              <a:rPr lang="en-CN" dirty="0">
                <a:solidFill>
                  <a:schemeClr val="accent5">
                    <a:lumMod val="75000"/>
                  </a:schemeClr>
                </a:solidFill>
              </a:rPr>
              <a:t> be acknowledged.</a:t>
            </a:r>
          </a:p>
        </p:txBody>
      </p:sp>
      <p:pic>
        <p:nvPicPr>
          <p:cNvPr id="9" name="Picture 10">
            <a:extLst>
              <a:ext uri="{FF2B5EF4-FFF2-40B4-BE49-F238E27FC236}">
                <a16:creationId xmlns:a16="http://schemas.microsoft.com/office/drawing/2014/main" id="{36647014-F8D7-7C44-9B1E-05259BB77307}"/>
              </a:ext>
            </a:extLst>
          </p:cNvPr>
          <p:cNvPicPr>
            <a:picLocks noChangeAspect="1"/>
          </p:cNvPicPr>
          <p:nvPr/>
        </p:nvPicPr>
        <p:blipFill rotWithShape="1">
          <a:blip r:embed="rId2"/>
          <a:srcRect t="32237"/>
          <a:stretch>
            <a:fillRect/>
          </a:stretch>
        </p:blipFill>
        <p:spPr>
          <a:xfrm>
            <a:off x="5906733" y="1194789"/>
            <a:ext cx="5703841" cy="2615063"/>
          </a:xfrm>
          <a:prstGeom prst="rect">
            <a:avLst/>
          </a:prstGeom>
          <a:effectLst>
            <a:outerShdw blurRad="50800" dist="38100" dir="2700000" algn="tl" rotWithShape="0">
              <a:prstClr val="black">
                <a:alpha val="40000"/>
              </a:prstClr>
            </a:outerShdw>
          </a:effectLst>
        </p:spPr>
      </p:pic>
      <p:pic>
        <p:nvPicPr>
          <p:cNvPr id="10" name="Рисунок 3">
            <a:extLst>
              <a:ext uri="{FF2B5EF4-FFF2-40B4-BE49-F238E27FC236}">
                <a16:creationId xmlns:a16="http://schemas.microsoft.com/office/drawing/2014/main" id="{429D665E-3302-1748-B81C-B54E70D1B5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4" t="7667" b="16614"/>
          <a:stretch>
            <a:fillRect/>
          </a:stretch>
        </p:blipFill>
        <p:spPr>
          <a:xfrm>
            <a:off x="6584153" y="4053768"/>
            <a:ext cx="4511414" cy="2561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786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486277" y="242987"/>
            <a:ext cx="8510578" cy="707886"/>
          </a:xfrm>
          <a:prstGeom prst="rect">
            <a:avLst/>
          </a:prstGeom>
        </p:spPr>
        <p:txBody>
          <a:bodyPr wrap="square">
            <a:spAutoFit/>
          </a:bodyPr>
          <a:lstStyle/>
          <a:p>
            <a:r>
              <a:rPr lang="en-US" sz="4000" b="1" dirty="0">
                <a:solidFill>
                  <a:schemeClr val="accent5">
                    <a:lumMod val="75000"/>
                  </a:schemeClr>
                </a:solidFill>
              </a:rPr>
              <a:t>Innovation</a:t>
            </a:r>
            <a:r>
              <a:rPr lang="en-US" sz="4000" dirty="0">
                <a:solidFill>
                  <a:schemeClr val="accent5">
                    <a:lumMod val="75000"/>
                  </a:schemeClr>
                </a:solidFill>
              </a:rPr>
              <a:t> </a:t>
            </a:r>
            <a:endParaRPr lang="en-CN" sz="4000" dirty="0">
              <a:solidFill>
                <a:schemeClr val="accent5">
                  <a:lumMod val="75000"/>
                </a:schemeClr>
              </a:solidFill>
            </a:endParaRPr>
          </a:p>
        </p:txBody>
      </p:sp>
      <p:sp>
        <p:nvSpPr>
          <p:cNvPr id="4" name="Rectangle 2"/>
          <p:cNvSpPr>
            <a:spLocks noChangeArrowheads="1"/>
          </p:cNvSpPr>
          <p:nvPr/>
        </p:nvSpPr>
        <p:spPr bwMode="auto">
          <a:xfrm>
            <a:off x="340467" y="827762"/>
            <a:ext cx="5267381" cy="454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just"/>
            <a:r>
              <a:rPr lang="en-CN" sz="1600" dirty="0">
                <a:solidFill>
                  <a:schemeClr val="accent5">
                    <a:lumMod val="75000"/>
                  </a:schemeClr>
                </a:solidFill>
              </a:rPr>
              <a:t>SCOLAR Network provides a perfect platform for the youth of SCO countries to connect and exchange dialogue and bring their local issues. And</a:t>
            </a:r>
            <a:r>
              <a:rPr lang="en-US" sz="1600" dirty="0">
                <a:solidFill>
                  <a:schemeClr val="accent5">
                    <a:lumMod val="75000"/>
                  </a:schemeClr>
                </a:solidFill>
              </a:rPr>
              <a:t>,</a:t>
            </a:r>
            <a:r>
              <a:rPr lang="en-CN" sz="1600" dirty="0">
                <a:solidFill>
                  <a:schemeClr val="accent5">
                    <a:lumMod val="75000"/>
                  </a:schemeClr>
                </a:solidFill>
              </a:rPr>
              <a:t> this simulation is not only bringing youth together but also allows delegates to study international relations and diplomacy, improve writing skills, communicate with international students from other SCO countries, work in a team, lead discussions, and develop new ideas and projects.</a:t>
            </a:r>
          </a:p>
          <a:p>
            <a:pPr algn="just"/>
            <a:r>
              <a:rPr lang="en-CN" sz="1600" dirty="0">
                <a:solidFill>
                  <a:schemeClr val="accent5">
                    <a:lumMod val="75000"/>
                  </a:schemeClr>
                </a:solidFill>
              </a:rPr>
              <a:t>Proper observation and feedback on the position paper drafted by the delegates give delegates real experience in international relations, diplomacy, and dialogue exchange. This guidance helps them be better decision-makers work under peer pressure to solve the raised problems. </a:t>
            </a:r>
          </a:p>
        </p:txBody>
      </p:sp>
      <p:pic>
        <p:nvPicPr>
          <p:cNvPr id="9" name="Picture 10">
            <a:extLst>
              <a:ext uri="{FF2B5EF4-FFF2-40B4-BE49-F238E27FC236}">
                <a16:creationId xmlns:a16="http://schemas.microsoft.com/office/drawing/2014/main" id="{36647014-F8D7-7C44-9B1E-05259BB77307}"/>
              </a:ext>
            </a:extLst>
          </p:cNvPr>
          <p:cNvPicPr>
            <a:picLocks noChangeAspect="1"/>
          </p:cNvPicPr>
          <p:nvPr/>
        </p:nvPicPr>
        <p:blipFill rotWithShape="1">
          <a:blip r:embed="rId2"/>
          <a:srcRect t="32237"/>
          <a:stretch>
            <a:fillRect/>
          </a:stretch>
        </p:blipFill>
        <p:spPr>
          <a:xfrm>
            <a:off x="5906733" y="1194789"/>
            <a:ext cx="5703841" cy="2615063"/>
          </a:xfrm>
          <a:prstGeom prst="rect">
            <a:avLst/>
          </a:prstGeom>
          <a:effectLst>
            <a:outerShdw blurRad="50800" dist="38100" dir="2700000" algn="tl" rotWithShape="0">
              <a:prstClr val="black">
                <a:alpha val="40000"/>
              </a:prstClr>
            </a:outerShdw>
          </a:effectLst>
        </p:spPr>
      </p:pic>
      <p:pic>
        <p:nvPicPr>
          <p:cNvPr id="10" name="Рисунок 3">
            <a:extLst>
              <a:ext uri="{FF2B5EF4-FFF2-40B4-BE49-F238E27FC236}">
                <a16:creationId xmlns:a16="http://schemas.microsoft.com/office/drawing/2014/main" id="{429D665E-3302-1748-B81C-B54E70D1B5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4" t="7667" b="16614"/>
          <a:stretch>
            <a:fillRect/>
          </a:stretch>
        </p:blipFill>
        <p:spPr>
          <a:xfrm>
            <a:off x="6584153" y="4053768"/>
            <a:ext cx="4511414" cy="2561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0197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D7533-3615-0D85-6FE1-09A140D769AD}"/>
              </a:ext>
            </a:extLst>
          </p:cNvPr>
          <p:cNvSpPr>
            <a:spLocks noGrp="1"/>
          </p:cNvSpPr>
          <p:nvPr>
            <p:ph type="title"/>
          </p:nvPr>
        </p:nvSpPr>
        <p:spPr>
          <a:xfrm>
            <a:off x="529107" y="150574"/>
            <a:ext cx="10515600" cy="1325563"/>
          </a:xfrm>
        </p:spPr>
        <p:txBody>
          <a:bodyPr/>
          <a:lstStyle/>
          <a:p>
            <a:pPr algn="ctr"/>
            <a:r>
              <a:rPr lang="en-CN" b="1" dirty="0">
                <a:solidFill>
                  <a:schemeClr val="accent5">
                    <a:lumMod val="75000"/>
                  </a:schemeClr>
                </a:solidFill>
                <a:effectLst>
                  <a:outerShdw blurRad="50800" dist="38100" dir="2700000" algn="tl" rotWithShape="0">
                    <a:prstClr val="black">
                      <a:alpha val="40000"/>
                    </a:prstClr>
                  </a:outerShdw>
                </a:effectLst>
              </a:rPr>
              <a:t>Project Format</a:t>
            </a:r>
          </a:p>
        </p:txBody>
      </p:sp>
      <p:sp>
        <p:nvSpPr>
          <p:cNvPr id="3" name="Content Placeholder 2">
            <a:extLst>
              <a:ext uri="{FF2B5EF4-FFF2-40B4-BE49-F238E27FC236}">
                <a16:creationId xmlns:a16="http://schemas.microsoft.com/office/drawing/2014/main" id="{A3FCCDEA-EA24-1E82-EB10-1AE0F3143559}"/>
              </a:ext>
            </a:extLst>
          </p:cNvPr>
          <p:cNvSpPr>
            <a:spLocks noGrp="1"/>
          </p:cNvSpPr>
          <p:nvPr>
            <p:ph idx="1"/>
          </p:nvPr>
        </p:nvSpPr>
        <p:spPr>
          <a:xfrm>
            <a:off x="1790044" y="1689183"/>
            <a:ext cx="7674735" cy="3454877"/>
          </a:xfrm>
        </p:spPr>
        <p:txBody>
          <a:bodyPr/>
          <a:lstStyle/>
          <a:p>
            <a:pPr algn="ctr"/>
            <a:r>
              <a:rPr lang="en-CN" dirty="0">
                <a:solidFill>
                  <a:schemeClr val="accent5">
                    <a:lumMod val="75000"/>
                  </a:schemeClr>
                </a:solidFill>
              </a:rPr>
              <a:t>Delegations </a:t>
            </a:r>
          </a:p>
          <a:p>
            <a:pPr algn="ctr"/>
            <a:r>
              <a:rPr lang="en-CN" dirty="0">
                <a:solidFill>
                  <a:schemeClr val="accent5">
                    <a:lumMod val="75000"/>
                  </a:schemeClr>
                </a:solidFill>
              </a:rPr>
              <a:t>Regulations </a:t>
            </a:r>
          </a:p>
          <a:p>
            <a:pPr algn="ctr"/>
            <a:r>
              <a:rPr lang="en-CN" dirty="0">
                <a:solidFill>
                  <a:schemeClr val="accent5">
                    <a:lumMod val="75000"/>
                  </a:schemeClr>
                </a:solidFill>
              </a:rPr>
              <a:t>The Main Documents</a:t>
            </a:r>
          </a:p>
        </p:txBody>
      </p:sp>
      <p:pic>
        <p:nvPicPr>
          <p:cNvPr id="4" name="Рисунок 18" descr="mmexport1542035515253">
            <a:extLst>
              <a:ext uri="{FF2B5EF4-FFF2-40B4-BE49-F238E27FC236}">
                <a16:creationId xmlns:a16="http://schemas.microsoft.com/office/drawing/2014/main" id="{1D187AE8-FE71-3FC7-B382-CCBA1046BD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106" b="10301"/>
          <a:stretch>
            <a:fillRect/>
          </a:stretch>
        </p:blipFill>
        <p:spPr bwMode="auto">
          <a:xfrm>
            <a:off x="1053825" y="1690688"/>
            <a:ext cx="2260018" cy="1536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A907952-B25C-2E91-124F-D4D2538669D4}"/>
              </a:ext>
            </a:extLst>
          </p:cNvPr>
          <p:cNvPicPr>
            <a:picLocks noChangeAspect="1"/>
          </p:cNvPicPr>
          <p:nvPr/>
        </p:nvPicPr>
        <p:blipFill rotWithShape="1">
          <a:blip r:embed="rId3"/>
          <a:srcRect b="15380"/>
          <a:stretch>
            <a:fillRect/>
          </a:stretch>
        </p:blipFill>
        <p:spPr>
          <a:xfrm>
            <a:off x="7846677" y="1071943"/>
            <a:ext cx="4182332" cy="2357057"/>
          </a:xfrm>
          <a:prstGeom prst="rect">
            <a:avLst/>
          </a:prstGeom>
          <a:effectLst>
            <a:outerShdw blurRad="50800" dist="38100" dir="2700000" algn="tl" rotWithShape="0">
              <a:prstClr val="black">
                <a:alpha val="40000"/>
              </a:prstClr>
            </a:outerShdw>
          </a:effectLst>
        </p:spPr>
      </p:pic>
      <p:pic>
        <p:nvPicPr>
          <p:cNvPr id="6" name="Рисунок 2">
            <a:extLst>
              <a:ext uri="{FF2B5EF4-FFF2-40B4-BE49-F238E27FC236}">
                <a16:creationId xmlns:a16="http://schemas.microsoft.com/office/drawing/2014/main" id="{C7B03434-9882-7B46-985D-3910A437EDFA}"/>
              </a:ext>
            </a:extLst>
          </p:cNvPr>
          <p:cNvPicPr/>
          <p:nvPr/>
        </p:nvPicPr>
        <p:blipFill rotWithShape="1">
          <a:blip r:embed="rId4" cstate="print">
            <a:extLst>
              <a:ext uri="{28A0092B-C50C-407E-A947-70E740481C1C}">
                <a14:useLocalDpi xmlns:a14="http://schemas.microsoft.com/office/drawing/2010/main" val="0"/>
              </a:ext>
            </a:extLst>
          </a:blip>
          <a:srcRect l="10031" t="15605" b="16009"/>
          <a:stretch>
            <a:fillRect/>
          </a:stretch>
        </p:blipFill>
        <p:spPr bwMode="auto">
          <a:xfrm>
            <a:off x="433382" y="3786314"/>
            <a:ext cx="4805451" cy="2715491"/>
          </a:xfrm>
          <a:prstGeom prst="rect">
            <a:avLst/>
          </a:prstGeom>
          <a:noFill/>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A91906F-A684-13AA-0148-2B999989AF5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10000"/>
                    </a14:imgEffect>
                  </a14:imgLayer>
                </a14:imgProps>
              </a:ext>
            </a:extLst>
          </a:blip>
          <a:srcRect t="11485" b="22542"/>
          <a:stretch>
            <a:fillRect/>
          </a:stretch>
        </p:blipFill>
        <p:spPr>
          <a:xfrm>
            <a:off x="5786907" y="3908926"/>
            <a:ext cx="5974578" cy="25928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071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6399790" y="4511560"/>
            <a:ext cx="4185920" cy="154685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рямоугольник 14"/>
          <p:cNvSpPr/>
          <p:nvPr/>
        </p:nvSpPr>
        <p:spPr>
          <a:xfrm>
            <a:off x="447037" y="4083917"/>
            <a:ext cx="4147128" cy="230025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Прямоугольник 13"/>
          <p:cNvSpPr/>
          <p:nvPr/>
        </p:nvSpPr>
        <p:spPr>
          <a:xfrm>
            <a:off x="6399790" y="1305472"/>
            <a:ext cx="4147128" cy="2152621"/>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12"/>
          <p:cNvSpPr/>
          <p:nvPr/>
        </p:nvSpPr>
        <p:spPr>
          <a:xfrm>
            <a:off x="447037" y="1535085"/>
            <a:ext cx="4147128" cy="190014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Delegations</a:t>
            </a:r>
          </a:p>
        </p:txBody>
      </p:sp>
      <p:sp>
        <p:nvSpPr>
          <p:cNvPr id="3" name="Rectangle 4"/>
          <p:cNvSpPr/>
          <p:nvPr/>
        </p:nvSpPr>
        <p:spPr>
          <a:xfrm>
            <a:off x="6503146" y="4571467"/>
            <a:ext cx="2535559" cy="1446550"/>
          </a:xfrm>
          <a:prstGeom prst="rect">
            <a:avLst/>
          </a:prstGeom>
        </p:spPr>
        <p:txBody>
          <a:bodyPr wrap="square">
            <a:spAutoFit/>
          </a:bodyPr>
          <a:lstStyle/>
          <a:p>
            <a:pPr algn="just"/>
            <a:r>
              <a:rPr 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The Director of the RATS</a:t>
            </a:r>
          </a:p>
          <a:p>
            <a:pPr marL="285750" indent="-285750" algn="just" defTabSz="2348230" eaLnBrk="0" fontAlgn="base" hangingPunct="0">
              <a:spcBef>
                <a:spcPct val="0"/>
              </a:spcBef>
              <a:spcAft>
                <a:spcPct val="0"/>
              </a:spcAft>
              <a:buFontTx/>
              <a:buChar char="-"/>
            </a:pPr>
            <a:endParaRPr lang="en-US" sz="1200" dirty="0">
              <a:solidFill>
                <a:srgbClr val="002060"/>
              </a:solidFill>
              <a:latin typeface="+mj-lt"/>
              <a:ea typeface="Times New Roman" panose="02020603050405020304" pitchFamily="18" charset="0"/>
              <a:cs typeface="Times New Roman" panose="02020603050405020304" pitchFamily="18" charset="0"/>
            </a:endParaRPr>
          </a:p>
          <a:p>
            <a:pPr algn="just" defTabSz="2348230" eaLnBrk="0" fontAlgn="base" hangingPunct="0">
              <a:spcBef>
                <a:spcPct val="0"/>
              </a:spcBef>
              <a:spcAft>
                <a:spcPct val="0"/>
              </a:spcAft>
            </a:pPr>
            <a:r>
              <a:rPr lang="en-US" sz="1200" dirty="0">
                <a:solidFill>
                  <a:srgbClr val="002060"/>
                </a:solidFill>
                <a:latin typeface="+mj-lt"/>
                <a:ea typeface="Times New Roman" panose="02020603050405020304" pitchFamily="18" charset="0"/>
                <a:cs typeface="Times New Roman" panose="02020603050405020304" pitchFamily="18" charset="0"/>
              </a:rPr>
              <a:t>The delegate from the RATS prepares a report on the activities of the Regional Anti-Terrorist Structure and helps the Secretary General to edit the text of the Declaration. </a:t>
            </a:r>
            <a:endParaRPr lang="en-GB" sz="1200" dirty="0">
              <a:solidFill>
                <a:srgbClr val="002060"/>
              </a:solidFill>
              <a:latin typeface="+mj-lt"/>
              <a:ea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330182" y="1185835"/>
            <a:ext cx="2818783" cy="257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defTabSz="2348230"/>
            <a:r>
              <a:rPr lang="en-US" alt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Member states</a:t>
            </a:r>
          </a:p>
          <a:p>
            <a:pPr defTabSz="2348230"/>
            <a:endParaRPr lang="en-US" altLang="en-US" sz="1200" b="1" dirty="0">
              <a:solidFill>
                <a:srgbClr val="002060"/>
              </a:solidFill>
              <a:latin typeface="+mj-lt"/>
              <a:ea typeface="等线 Light" panose="02010600030101010101" pitchFamily="2" charset="-122"/>
              <a:cs typeface="Times New Roman" panose="02020603050405020304" pitchFamily="18" charset="0"/>
            </a:endParaRPr>
          </a:p>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The delegations of the member states consist of two delegates: Head delegate and Advisor. Head delegate reads Position Paper (speech) and leads discussion. Advisor helps Head delegate to write Position Paper and also participates in discussions. </a:t>
            </a:r>
            <a:endParaRPr lang="en-US" altLang="en-US" sz="1200" dirty="0">
              <a:solidFill>
                <a:srgbClr val="002060"/>
              </a:solidFill>
              <a:latin typeface="+mj-lt"/>
            </a:endParaRPr>
          </a:p>
        </p:txBody>
      </p:sp>
      <p:pic>
        <p:nvPicPr>
          <p:cNvPr id="5" name="Рисунок 18" descr="mmexport154203551525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106" b="10301"/>
          <a:stretch>
            <a:fillRect/>
          </a:stretch>
        </p:blipFill>
        <p:spPr bwMode="auto">
          <a:xfrm>
            <a:off x="3088687" y="1284233"/>
            <a:ext cx="2260018" cy="1536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364206" y="5521280"/>
            <a:ext cx="192664" cy="106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117422" rIns="234844" bIns="117422" numCol="1" anchor="ctr" anchorCtr="0" compatLnSpc="1">
            <a:spAutoFit/>
          </a:bodyPr>
          <a:lstStyle/>
          <a:p>
            <a:pPr defTabSz="2348230" eaLnBrk="0" fontAlgn="base" hangingPunct="0">
              <a:spcBef>
                <a:spcPct val="0"/>
              </a:spcBef>
              <a:spcAft>
                <a:spcPct val="0"/>
              </a:spcAft>
            </a:pPr>
            <a:br>
              <a:rPr lang="en-US" altLang="en-US">
                <a:latin typeface="等线" panose="02010600030101010101" pitchFamily="2" charset="-122"/>
                <a:ea typeface="等线" panose="02010600030101010101" pitchFamily="2" charset="-122"/>
                <a:cs typeface="Times New Roman" panose="02020603050405020304" pitchFamily="18" charset="0"/>
              </a:rPr>
            </a:br>
            <a:endParaRPr lang="en-US" altLang="en-US" sz="3600">
              <a:latin typeface="Arial" panose="020B0604020202090204" pitchFamily="34" charset="0"/>
            </a:endParaRPr>
          </a:p>
        </p:txBody>
      </p:sp>
      <p:sp>
        <p:nvSpPr>
          <p:cNvPr id="7" name="Rectangle 5"/>
          <p:cNvSpPr>
            <a:spLocks noChangeArrowheads="1"/>
          </p:cNvSpPr>
          <p:nvPr/>
        </p:nvSpPr>
        <p:spPr bwMode="auto">
          <a:xfrm>
            <a:off x="403824" y="3856461"/>
            <a:ext cx="2852245" cy="276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defTabSz="2348230"/>
            <a:r>
              <a:rPr lang="en-US" alt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Observer states</a:t>
            </a:r>
          </a:p>
          <a:p>
            <a:pPr defTabSz="2348230"/>
            <a:endParaRPr lang="en-US" altLang="en-US" sz="1200" dirty="0">
              <a:solidFill>
                <a:srgbClr val="002060"/>
              </a:solidFill>
              <a:latin typeface="+mj-lt"/>
              <a:ea typeface="Times New Roman" panose="02020603050405020304" pitchFamily="18" charset="0"/>
              <a:cs typeface="Times New Roman" panose="02020603050405020304" pitchFamily="18" charset="0"/>
            </a:endParaRPr>
          </a:p>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are represented by one delegate. Observers read their reports, participate in free discussions, share the positions of representing countries, give recommendations for the Declaration of the member states, but do not participate in the approval of the final version of the Declaration. </a:t>
            </a:r>
          </a:p>
        </p:txBody>
      </p:sp>
      <p:pic>
        <p:nvPicPr>
          <p:cNvPr id="8" name="Рисунок 19" descr="mmexport15420354597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5751" y="1535085"/>
            <a:ext cx="2263019" cy="1507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6339050" y="969075"/>
            <a:ext cx="3011256" cy="282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defTabSz="2348230"/>
            <a:r>
              <a:rPr lang="en-US" alt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Secretary General (SG) </a:t>
            </a:r>
          </a:p>
          <a:p>
            <a:pPr defTabSz="2348230"/>
            <a:endParaRPr lang="en-US" altLang="en-US" sz="1600" b="1" dirty="0">
              <a:solidFill>
                <a:schemeClr val="bg1"/>
              </a:solidFill>
              <a:latin typeface="DINPro" panose="02000503030000020004" pitchFamily="2" charset="0"/>
              <a:ea typeface="等线 Light" panose="02010600030101010101" pitchFamily="2" charset="-122"/>
              <a:cs typeface="Times New Roman" panose="02020603050405020304" pitchFamily="18" charset="0"/>
            </a:endParaRPr>
          </a:p>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The Secretary General (SG) is a key administrator in MSCO and is responsible for guiding of the Declaration of the participants. The Secretary General also gives a speech (after all the member states), in which he/she reports mainly on the activities of the SCO Secretariat within the topic raised. </a:t>
            </a:r>
          </a:p>
        </p:txBody>
      </p:sp>
      <p:pic>
        <p:nvPicPr>
          <p:cNvPr id="10" name="Рисунок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925" y="4279066"/>
            <a:ext cx="2263139" cy="1507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5"/>
          <p:cNvPicPr>
            <a:picLocks noChangeAspect="1"/>
          </p:cNvPicPr>
          <p:nvPr/>
        </p:nvPicPr>
        <p:blipFill>
          <a:blip r:embed="rId5"/>
          <a:stretch>
            <a:fillRect/>
          </a:stretch>
        </p:blipFill>
        <p:spPr>
          <a:xfrm>
            <a:off x="9142061" y="4172615"/>
            <a:ext cx="2263019" cy="150809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Delegations</a:t>
            </a:r>
          </a:p>
        </p:txBody>
      </p:sp>
      <p:sp>
        <p:nvSpPr>
          <p:cNvPr id="10" name="Rectangle 2"/>
          <p:cNvSpPr>
            <a:spLocks noChangeArrowheads="1"/>
          </p:cNvSpPr>
          <p:nvPr/>
        </p:nvSpPr>
        <p:spPr bwMode="auto">
          <a:xfrm>
            <a:off x="179686" y="949199"/>
            <a:ext cx="3040141" cy="297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defTabSz="2348230"/>
            <a:r>
              <a:rPr lang="en-US" alt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Chairmanship (moderator)</a:t>
            </a:r>
          </a:p>
          <a:p>
            <a:pPr defTabSz="2348230"/>
            <a:endParaRPr lang="en-US" altLang="en-US" sz="1400" b="1" dirty="0">
              <a:solidFill>
                <a:srgbClr val="002060"/>
              </a:solidFill>
              <a:latin typeface="+mj-lt"/>
              <a:ea typeface="等线 Light" panose="02010600030101010101" pitchFamily="2" charset="-122"/>
              <a:cs typeface="Times New Roman" panose="02020603050405020304" pitchFamily="18" charset="0"/>
            </a:endParaRPr>
          </a:p>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Like in official meetings of bodies and structures of the SCO, Model SCO is moderated by the Chair. The chairing country in the SCO is the host country of The Heads of State Council Summit. The order of the chairmanship of the countries is determined in accordance with the Russian alphabetical order of the names of the SCO member states. </a:t>
            </a:r>
          </a:p>
        </p:txBody>
      </p:sp>
      <p:sp>
        <p:nvSpPr>
          <p:cNvPr id="11" name="Rectangle 3"/>
          <p:cNvSpPr>
            <a:spLocks noChangeArrowheads="1"/>
          </p:cNvSpPr>
          <p:nvPr/>
        </p:nvSpPr>
        <p:spPr bwMode="auto">
          <a:xfrm>
            <a:off x="2335360" y="5042966"/>
            <a:ext cx="221510" cy="106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117422" rIns="234844" bIns="117422" numCol="1" anchor="ctr" anchorCtr="0" compatLnSpc="1">
            <a:spAutoFit/>
          </a:bodyPr>
          <a:lstStyle/>
          <a:p>
            <a:pPr defTabSz="2348230" eaLnBrk="0" fontAlgn="base" hangingPunct="0">
              <a:spcBef>
                <a:spcPct val="0"/>
              </a:spcBef>
              <a:spcAft>
                <a:spcPct val="0"/>
              </a:spcAft>
            </a:pPr>
            <a:br>
              <a:rPr lang="en-US" altLang="en-US">
                <a:latin typeface="等线" panose="02010600030101010101" pitchFamily="2" charset="-122"/>
                <a:ea typeface="等线" panose="02010600030101010101" pitchFamily="2" charset="-122"/>
                <a:cs typeface="Times New Roman" panose="02020603050405020304" pitchFamily="18" charset="0"/>
              </a:rPr>
            </a:br>
            <a:endParaRPr lang="en-US" altLang="en-US" sz="3600">
              <a:latin typeface="Arial" panose="020B0604020202090204" pitchFamily="34" charset="0"/>
            </a:endParaRPr>
          </a:p>
        </p:txBody>
      </p:sp>
      <p:sp>
        <p:nvSpPr>
          <p:cNvPr id="14" name="Rectangle 2"/>
          <p:cNvSpPr>
            <a:spLocks noChangeArrowheads="1"/>
          </p:cNvSpPr>
          <p:nvPr/>
        </p:nvSpPr>
        <p:spPr bwMode="auto">
          <a:xfrm>
            <a:off x="8385004" y="771017"/>
            <a:ext cx="3521557" cy="381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Unlike other simulation conferences, in MSCO, the Secretary General does not play the role of moderator. Instead, the representatives of the Chair country perform these functions. Moderation can be provided in Russian, Chinese or English. Delegates from the chairing state divide the duties of moderation into two parts. One delegate is responsible for speeches and reading reports (opens the game, gives floor to other countries in accordance with the procedure, controls the time of speeches, closes the first part of the game). The second delegate is responsible for the discussion part (opens the discussion, gives the floor to other countries, coordinates the work of the Secretary General on the draft Declaration).</a:t>
            </a:r>
          </a:p>
        </p:txBody>
      </p:sp>
      <p:pic>
        <p:nvPicPr>
          <p:cNvPr id="15" name="Picture 2"/>
          <p:cNvPicPr>
            <a:picLocks noChangeAspect="1"/>
          </p:cNvPicPr>
          <p:nvPr/>
        </p:nvPicPr>
        <p:blipFill rotWithShape="1">
          <a:blip r:embed="rId2"/>
          <a:srcRect b="15380"/>
          <a:stretch>
            <a:fillRect/>
          </a:stretch>
        </p:blipFill>
        <p:spPr>
          <a:xfrm>
            <a:off x="3287971" y="1815377"/>
            <a:ext cx="5041358" cy="2841183"/>
          </a:xfrm>
          <a:prstGeom prst="rect">
            <a:avLst/>
          </a:prstGeom>
          <a:effectLst>
            <a:outerShdw blurRad="50800" dist="38100" dir="2700000" algn="tl" rotWithShape="0">
              <a:prstClr val="black">
                <a:alpha val="40000"/>
              </a:prstClr>
            </a:outerShdw>
          </a:effectLst>
        </p:spPr>
      </p:pic>
      <p:pic>
        <p:nvPicPr>
          <p:cNvPr id="17" name="Picture 6"/>
          <p:cNvPicPr>
            <a:picLocks noChangeAspect="1"/>
          </p:cNvPicPr>
          <p:nvPr/>
        </p:nvPicPr>
        <p:blipFill>
          <a:blip r:embed="rId3"/>
          <a:stretch>
            <a:fillRect/>
          </a:stretch>
        </p:blipFill>
        <p:spPr>
          <a:xfrm>
            <a:off x="8779649" y="4820918"/>
            <a:ext cx="2531202" cy="1686809"/>
          </a:xfrm>
          <a:prstGeom prst="rect">
            <a:avLst/>
          </a:prstGeom>
          <a:effectLst>
            <a:outerShdw blurRad="50800" dist="38100" dir="2700000" algn="tl" rotWithShape="0">
              <a:prstClr val="black">
                <a:alpha val="40000"/>
              </a:prstClr>
            </a:outerShdw>
          </a:effectLst>
        </p:spPr>
      </p:pic>
      <p:pic>
        <p:nvPicPr>
          <p:cNvPr id="20" name="Picture 8"/>
          <p:cNvPicPr>
            <a:picLocks noChangeAspect="1"/>
          </p:cNvPicPr>
          <p:nvPr/>
        </p:nvPicPr>
        <p:blipFill>
          <a:blip r:embed="rId4"/>
          <a:stretch>
            <a:fillRect/>
          </a:stretch>
        </p:blipFill>
        <p:spPr>
          <a:xfrm>
            <a:off x="393133" y="4230792"/>
            <a:ext cx="2438736" cy="1624211"/>
          </a:xfrm>
          <a:prstGeom prst="rect">
            <a:avLst/>
          </a:prstGeom>
          <a:effectLst>
            <a:outerShdw blurRad="50800" dist="38100" dir="2700000" algn="tl" rotWithShape="0">
              <a:prstClr val="black">
                <a:alpha val="40000"/>
              </a:prstClr>
            </a:outerShdw>
          </a:effectLst>
        </p:spPr>
      </p:pic>
      <p:sp>
        <p:nvSpPr>
          <p:cNvPr id="21" name="Rectangle 2"/>
          <p:cNvSpPr>
            <a:spLocks noChangeArrowheads="1"/>
          </p:cNvSpPr>
          <p:nvPr/>
        </p:nvSpPr>
        <p:spPr bwMode="auto">
          <a:xfrm>
            <a:off x="3672300" y="4663250"/>
            <a:ext cx="4324422" cy="18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defTabSz="2348230"/>
            <a:r>
              <a:rPr lang="en-US" altLang="en-US" sz="1600" b="1" dirty="0">
                <a:solidFill>
                  <a:srgbClr val="00206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Working language</a:t>
            </a:r>
          </a:p>
          <a:p>
            <a:pPr algn="just" defTabSz="2348230"/>
            <a:endParaRPr lang="en-US" altLang="en-US" sz="1400" b="1" dirty="0">
              <a:solidFill>
                <a:srgbClr val="002060"/>
              </a:solidFill>
              <a:latin typeface="+mj-lt"/>
              <a:ea typeface="Times New Roman" panose="02020603050405020304" pitchFamily="18" charset="0"/>
              <a:cs typeface="Times New Roman" panose="02020603050405020304" pitchFamily="18" charset="0"/>
            </a:endParaRPr>
          </a:p>
          <a:p>
            <a:pPr algn="just" defTabSz="2348230"/>
            <a:r>
              <a:rPr lang="en-US" altLang="en-US" sz="1200" dirty="0">
                <a:solidFill>
                  <a:srgbClr val="002060"/>
                </a:solidFill>
                <a:latin typeface="+mj-lt"/>
                <a:ea typeface="Times New Roman" panose="02020603050405020304" pitchFamily="18" charset="0"/>
                <a:cs typeface="Times New Roman" panose="02020603050405020304" pitchFamily="18" charset="0"/>
              </a:rPr>
              <a:t>The working languages of Model SCO are Russian, Chinese, and English. The working language is determined in advance by the Organizing Committee of Model SCO.</a:t>
            </a:r>
          </a:p>
        </p:txBody>
      </p:sp>
      <p:sp>
        <p:nvSpPr>
          <p:cNvPr id="23" name="Прямоугольник 22"/>
          <p:cNvSpPr/>
          <p:nvPr/>
        </p:nvSpPr>
        <p:spPr>
          <a:xfrm>
            <a:off x="317500" y="1281708"/>
            <a:ext cx="2774835" cy="236319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Прямоугольник 23"/>
          <p:cNvSpPr/>
          <p:nvPr/>
        </p:nvSpPr>
        <p:spPr>
          <a:xfrm>
            <a:off x="3809685" y="4972050"/>
            <a:ext cx="4084320" cy="1276350"/>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Прямоугольник 24"/>
          <p:cNvSpPr/>
          <p:nvPr/>
        </p:nvSpPr>
        <p:spPr>
          <a:xfrm>
            <a:off x="8515350" y="1104900"/>
            <a:ext cx="3266554" cy="3181350"/>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Regulations</a:t>
            </a:r>
          </a:p>
        </p:txBody>
      </p:sp>
      <p:sp>
        <p:nvSpPr>
          <p:cNvPr id="11" name="Rectangle 2"/>
          <p:cNvSpPr>
            <a:spLocks noChangeArrowheads="1"/>
          </p:cNvSpPr>
          <p:nvPr/>
        </p:nvSpPr>
        <p:spPr bwMode="auto">
          <a:xfrm>
            <a:off x="543791" y="3718218"/>
            <a:ext cx="3016480" cy="296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rule of respect</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Delegates should follow diplomatic etiquette and respect all staff and delegates. Delegates should be attentive to those who hold the floor and shall maintain decorum during all sessions. The Chairs should call to order immediately all delegates who fail to comply with this rule.</a:t>
            </a:r>
          </a:p>
          <a:p>
            <a:pPr marL="285750" indent="-285750" algn="just" defTabSz="2348230">
              <a:buFontTx/>
              <a:buChar char="-"/>
            </a:pPr>
            <a:endParaRPr lang="en-US" altLang="en-US" sz="1100" dirty="0">
              <a:solidFill>
                <a:srgbClr val="002060"/>
              </a:solidFill>
              <a:latin typeface="+mj-lt"/>
              <a:ea typeface="Times New Roman" panose="02020603050405020304" pitchFamily="18" charset="0"/>
              <a:cs typeface="Times New Roman" panose="02020603050405020304" pitchFamily="18" charset="0"/>
            </a:endParaRPr>
          </a:p>
        </p:txBody>
      </p:sp>
      <p:sp>
        <p:nvSpPr>
          <p:cNvPr id="15" name="Rectangle 2"/>
          <p:cNvSpPr>
            <a:spLocks noChangeArrowheads="1"/>
          </p:cNvSpPr>
          <p:nvPr/>
        </p:nvSpPr>
        <p:spPr bwMode="auto">
          <a:xfrm>
            <a:off x="1153392" y="930685"/>
            <a:ext cx="5514108" cy="316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rule of order and seating</a:t>
            </a:r>
          </a:p>
          <a:p>
            <a:pPr algn="just"/>
            <a:endParaRPr lang="en-US" sz="1400" b="1" i="1"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The seating of the countries around the table complies with the SCO rules and procedures and is determined in accordance with the Russian alphabetical order of the names of states. Seating begins with the chairing country. Member States sit to the left of the Chair. To the right of the Chairman sits the Secretary General, and then the Director of the RATS. In the CHS and CHG, the Director of the RATS is followed by observer states also in the alphabetical order of the Russian language of state names.</a:t>
            </a:r>
          </a:p>
          <a:p>
            <a:pPr algn="just"/>
            <a:r>
              <a:rPr lang="en-US" sz="1200" kern="100" dirty="0">
                <a:solidFill>
                  <a:srgbClr val="002060"/>
                </a:solidFill>
                <a:latin typeface="+mj-lt"/>
                <a:ea typeface="等线" panose="02010600030101010101" pitchFamily="2" charset="-122"/>
                <a:cs typeface="Times New Roman" panose="02020603050405020304" pitchFamily="18" charset="0"/>
              </a:rPr>
              <a:t>- The same rule is applicable for the order of speeches and brief statements in discussion part. </a:t>
            </a:r>
          </a:p>
          <a:p>
            <a:pPr algn="just"/>
            <a:endParaRPr lang="en-US" sz="1200" kern="100" dirty="0">
              <a:solidFill>
                <a:srgbClr val="002060"/>
              </a:solidFill>
              <a:latin typeface="+mj-lt"/>
              <a:ea typeface="等线" panose="02010600030101010101" pitchFamily="2" charset="-122"/>
              <a:cs typeface="Times New Roman" panose="02020603050405020304" pitchFamily="18" charset="0"/>
            </a:endParaRPr>
          </a:p>
        </p:txBody>
      </p:sp>
      <p:sp>
        <p:nvSpPr>
          <p:cNvPr id="17" name="Rectangle 2"/>
          <p:cNvSpPr>
            <a:spLocks noChangeArrowheads="1"/>
          </p:cNvSpPr>
          <p:nvPr/>
        </p:nvSpPr>
        <p:spPr bwMode="auto">
          <a:xfrm>
            <a:off x="8442744" y="3200379"/>
            <a:ext cx="3066224" cy="316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rule of personal privilege</a:t>
            </a:r>
          </a:p>
          <a:p>
            <a:pPr algn="just"/>
            <a:endParaRPr lang="en-US" sz="1400" b="1"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In case of any inconvenience, delegates may use the right of personal privilege. Delegates should contact the chairing side and explain the reason of their complaint. By decision of the chairing country, complaints may be granted or rejected.</a:t>
            </a:r>
          </a:p>
          <a:p>
            <a:pPr algn="just"/>
            <a:r>
              <a:rPr lang="en-US" sz="1200" kern="100" dirty="0">
                <a:solidFill>
                  <a:srgbClr val="002060"/>
                </a:solidFill>
                <a:latin typeface="+mj-lt"/>
                <a:ea typeface="等线" panose="02010600030101010101" pitchFamily="2" charset="-122"/>
                <a:cs typeface="Times New Roman" panose="02020603050405020304" pitchFamily="18" charset="0"/>
              </a:rPr>
              <a:t>- As part of the request for personal privileges, delegates cannot express their delegation’s position on the topic being discussed.</a:t>
            </a:r>
          </a:p>
        </p:txBody>
      </p:sp>
      <p:pic>
        <p:nvPicPr>
          <p:cNvPr id="20" name="Picture 13"/>
          <p:cNvPicPr>
            <a:picLocks noChangeAspect="1"/>
          </p:cNvPicPr>
          <p:nvPr/>
        </p:nvPicPr>
        <p:blipFill rotWithShape="1">
          <a:blip r:embed="rId2"/>
          <a:srcRect l="10700" t="27082" r="4702"/>
          <a:stretch>
            <a:fillRect/>
          </a:stretch>
        </p:blipFill>
        <p:spPr>
          <a:xfrm>
            <a:off x="3725832" y="3873174"/>
            <a:ext cx="4492860" cy="2576549"/>
          </a:xfrm>
          <a:prstGeom prst="rect">
            <a:avLst/>
          </a:prstGeom>
          <a:effectLst>
            <a:outerShdw blurRad="50800" dist="38100" dir="2700000" algn="tl" rotWithShape="0">
              <a:prstClr val="black">
                <a:alpha val="40000"/>
              </a:prstClr>
            </a:outerShdw>
          </a:effectLst>
        </p:spPr>
      </p:pic>
      <p:pic>
        <p:nvPicPr>
          <p:cNvPr id="21" name="Рисунок 2"/>
          <p:cNvPicPr/>
          <p:nvPr/>
        </p:nvPicPr>
        <p:blipFill rotWithShape="1">
          <a:blip r:embed="rId3" cstate="print">
            <a:extLst>
              <a:ext uri="{28A0092B-C50C-407E-A947-70E740481C1C}">
                <a14:useLocalDpi xmlns:a14="http://schemas.microsoft.com/office/drawing/2010/main" val="0"/>
              </a:ext>
            </a:extLst>
          </a:blip>
          <a:srcRect l="10031" t="15605" b="16009"/>
          <a:stretch>
            <a:fillRect/>
          </a:stretch>
        </p:blipFill>
        <p:spPr bwMode="auto">
          <a:xfrm>
            <a:off x="6821283" y="548640"/>
            <a:ext cx="4805451" cy="2715491"/>
          </a:xfrm>
          <a:prstGeom prst="rect">
            <a:avLst/>
          </a:prstGeom>
          <a:noFill/>
          <a:ln>
            <a:noFill/>
          </a:ln>
          <a:effectLst>
            <a:outerShdw blurRad="50800" dist="38100" dir="2700000" algn="tl" rotWithShape="0">
              <a:prstClr val="black">
                <a:alpha val="40000"/>
              </a:prstClr>
            </a:outerShdw>
          </a:effectLst>
        </p:spPr>
      </p:pic>
      <p:sp>
        <p:nvSpPr>
          <p:cNvPr id="23" name="Прямоугольник 22"/>
          <p:cNvSpPr/>
          <p:nvPr/>
        </p:nvSpPr>
        <p:spPr>
          <a:xfrm>
            <a:off x="591829" y="4050541"/>
            <a:ext cx="2859512" cy="2221813"/>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Прямоугольник 23"/>
          <p:cNvSpPr/>
          <p:nvPr/>
        </p:nvSpPr>
        <p:spPr>
          <a:xfrm>
            <a:off x="8490208" y="3520753"/>
            <a:ext cx="2996591" cy="261334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Прямоугольник 24"/>
          <p:cNvSpPr/>
          <p:nvPr/>
        </p:nvSpPr>
        <p:spPr>
          <a:xfrm>
            <a:off x="1153392" y="1212849"/>
            <a:ext cx="5469774" cy="246549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11569"/>
          <a:stretch>
            <a:fillRect/>
          </a:stretch>
        </p:blipFill>
        <p:spPr>
          <a:xfrm>
            <a:off x="6478960" y="666062"/>
            <a:ext cx="4895394" cy="2886054"/>
          </a:xfrm>
          <a:prstGeom prst="rect">
            <a:avLst/>
          </a:prstGeom>
          <a:effectLst>
            <a:outerShdw blurRad="50800" dist="38100" dir="2700000" algn="tl" rotWithShape="0">
              <a:prstClr val="black">
                <a:alpha val="40000"/>
              </a:prstClr>
            </a:outerShdw>
          </a:effectLst>
        </p:spPr>
      </p:pic>
      <p:pic>
        <p:nvPicPr>
          <p:cNvPr id="5" name="Picture 6"/>
          <p:cNvPicPr>
            <a:picLocks noChangeAspect="1"/>
          </p:cNvPicPr>
          <p:nvPr/>
        </p:nvPicPr>
        <p:blipFill rotWithShape="1">
          <a:blip r:embed="rId3"/>
          <a:srcRect l="14557" t="6525" b="11301"/>
          <a:stretch>
            <a:fillRect/>
          </a:stretch>
        </p:blipFill>
        <p:spPr>
          <a:xfrm>
            <a:off x="360218" y="3552116"/>
            <a:ext cx="4088401" cy="2588029"/>
          </a:xfrm>
          <a:prstGeom prst="rect">
            <a:avLst/>
          </a:prstGeom>
          <a:effectLst>
            <a:outerShdw blurRad="50800" dist="38100" dir="2700000" algn="tl" rotWithShape="0">
              <a:prstClr val="black">
                <a:alpha val="40000"/>
              </a:prstClr>
            </a:outerShdw>
          </a:effectLst>
        </p:spPr>
      </p:pic>
      <p:sp>
        <p:nvSpPr>
          <p:cNvPr id="7" name="Rectangle 2"/>
          <p:cNvSpPr>
            <a:spLocks noChangeArrowheads="1"/>
          </p:cNvSpPr>
          <p:nvPr/>
        </p:nvSpPr>
        <p:spPr bwMode="auto">
          <a:xfrm>
            <a:off x="1455727" y="964445"/>
            <a:ext cx="4765252" cy="242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moderated discussion</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The moderated discussion is the main part of the discussion, during which delegates have the opportunity to modify the paragraphs of the draft of the Declaration based on the agreements reached.</a:t>
            </a:r>
          </a:p>
          <a:p>
            <a:pPr algn="just"/>
            <a:r>
              <a:rPr lang="en-US" sz="1200" kern="100" dirty="0">
                <a:solidFill>
                  <a:srgbClr val="002060"/>
                </a:solidFill>
                <a:latin typeface="+mj-lt"/>
                <a:ea typeface="等线" panose="02010600030101010101" pitchFamily="2" charset="-122"/>
                <a:cs typeface="Times New Roman" panose="02020603050405020304" pitchFamily="18" charset="0"/>
              </a:rPr>
              <a:t>- This part of the discussion is moderated by the Chair and only member states participate in the discussion. Discussion is conducted on each individual paragraph of the draft of the Declaration.</a:t>
            </a:r>
            <a:endParaRPr lang="en-US" altLang="en-US" sz="1100" dirty="0">
              <a:solidFill>
                <a:srgbClr val="002060"/>
              </a:solidFill>
              <a:latin typeface="+mj-lt"/>
              <a:ea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4838006" y="3596553"/>
            <a:ext cx="6692093" cy="313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Free discussion</a:t>
            </a:r>
          </a:p>
          <a:p>
            <a:pPr algn="just"/>
            <a:endParaRPr lang="en-US" sz="1200"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Free discussion is initiated by the chairing country and is used only when disagreements arising during a moderated discussion are difficult or impossible to resolve within the framework of a moderated discussion. Both member states and observer states have the right to participate in free discussion. Chairs themselves determine the time frame for free discussion (the recommended time is 20 minutes). Delegates are free to move around in the conference room and lead discussions with other delegates. Exit from the conference room is prohibited. No more than two free discussions within the game are allowed.</a:t>
            </a:r>
          </a:p>
          <a:p>
            <a:pPr algn="just"/>
            <a:r>
              <a:rPr lang="en-US" sz="1200" kern="100" dirty="0">
                <a:solidFill>
                  <a:srgbClr val="002060"/>
                </a:solidFill>
                <a:latin typeface="+mj-lt"/>
                <a:ea typeface="等线" panose="02010600030101010101" pitchFamily="2" charset="-122"/>
                <a:cs typeface="Times New Roman" panose="02020603050405020304" pitchFamily="18" charset="0"/>
              </a:rPr>
              <a:t>- If during the last free discussion prior to the final poll, the parties initiate new versions of paragraphs, they must enlist the support of all delegations of member states and submit a new version of the paragraph to the Chair and the Secretary General before proceeding to the final poll.</a:t>
            </a:r>
          </a:p>
        </p:txBody>
      </p:sp>
      <p:sp>
        <p:nvSpPr>
          <p:cNvPr id="9"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Regulations</a:t>
            </a:r>
          </a:p>
        </p:txBody>
      </p:sp>
      <p:sp>
        <p:nvSpPr>
          <p:cNvPr id="10" name="Прямоугольник 9"/>
          <p:cNvSpPr/>
          <p:nvPr/>
        </p:nvSpPr>
        <p:spPr>
          <a:xfrm>
            <a:off x="1472353" y="1261145"/>
            <a:ext cx="4709834" cy="1859139"/>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Прямоугольник 10"/>
          <p:cNvSpPr/>
          <p:nvPr/>
        </p:nvSpPr>
        <p:spPr>
          <a:xfrm>
            <a:off x="4838005" y="3895425"/>
            <a:ext cx="6692093" cy="258271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818590" y="490918"/>
            <a:ext cx="4303048" cy="224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rule of consensus</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The </a:t>
            </a:r>
            <a:r>
              <a:rPr lang="en-US" sz="1200" b="1" u="sng" kern="100" dirty="0">
                <a:solidFill>
                  <a:srgbClr val="002060"/>
                </a:solidFill>
                <a:latin typeface="+mj-lt"/>
                <a:ea typeface="等线" panose="02010600030101010101" pitchFamily="2" charset="-122"/>
                <a:cs typeface="Times New Roman" panose="02020603050405020304" pitchFamily="18" charset="0"/>
              </a:rPr>
              <a:t>consensus</a:t>
            </a:r>
            <a:r>
              <a:rPr lang="en-US" sz="1200" kern="100" dirty="0">
                <a:solidFill>
                  <a:srgbClr val="002060"/>
                </a:solidFill>
                <a:latin typeface="+mj-lt"/>
                <a:ea typeface="等线" panose="02010600030101010101" pitchFamily="2" charset="-122"/>
                <a:cs typeface="Times New Roman" panose="02020603050405020304" pitchFamily="18" charset="0"/>
              </a:rPr>
              <a:t> is the only decision-making principle. If all member states agree with the paragraph, Chairs keep it in the final version of the Declaration. If at least one member state country is against – the paragraph is excluded from the final document. </a:t>
            </a:r>
            <a:endParaRPr lang="en-US" altLang="en-US" sz="1100" dirty="0">
              <a:solidFill>
                <a:srgbClr val="002060"/>
              </a:solidFill>
              <a:latin typeface="+mj-lt"/>
              <a:ea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282634" y="3815946"/>
            <a:ext cx="4533206" cy="279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The point of rewriting</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algn="just"/>
            <a:r>
              <a:rPr lang="en-US" sz="1200" kern="100" dirty="0">
                <a:solidFill>
                  <a:srgbClr val="002060"/>
                </a:solidFill>
                <a:latin typeface="+mj-lt"/>
                <a:ea typeface="等线" panose="02010600030101010101" pitchFamily="2" charset="-122"/>
                <a:cs typeface="Times New Roman" panose="02020603050405020304" pitchFamily="18" charset="0"/>
              </a:rPr>
              <a:t>- If the member states do not agree with the formulation or the substance of the paragraph, they may request to the Chairs to introduce the point of rewriting of the paragraph. With the permission of the Chairs, the paragraph can be introduced by the requesting side. If all member states agree with the new formulation of the paragraph, it will be kept in the final version of the Declaration. If the consensus among the sides is not reached, the amendments will be excluded.    </a:t>
            </a:r>
          </a:p>
        </p:txBody>
      </p:sp>
      <p:pic>
        <p:nvPicPr>
          <p:cNvPr id="6" name="Picture 2"/>
          <p:cNvPicPr>
            <a:picLocks noChangeAspect="1"/>
          </p:cNvPicPr>
          <p:nvPr/>
        </p:nvPicPr>
        <p:blipFill rotWithShape="1">
          <a:blip r:embed="rId2"/>
          <a:srcRect l="1734" b="14673"/>
          <a:stretch>
            <a:fillRect/>
          </a:stretch>
        </p:blipFill>
        <p:spPr>
          <a:xfrm>
            <a:off x="1069828" y="1336486"/>
            <a:ext cx="4100735" cy="2372928"/>
          </a:xfrm>
          <a:prstGeom prst="rect">
            <a:avLst/>
          </a:prstGeom>
        </p:spPr>
      </p:pic>
      <p:pic>
        <p:nvPicPr>
          <p:cNvPr id="7" name="Picture 4"/>
          <p:cNvPicPr>
            <a:picLocks noChangeAspect="1"/>
          </p:cNvPicPr>
          <p:nvPr/>
        </p:nvPicPr>
        <p:blipFill rotWithShape="1">
          <a:blip r:embed="rId3"/>
          <a:srcRect l="4085" t="14260" b="7856"/>
          <a:stretch>
            <a:fillRect/>
          </a:stretch>
        </p:blipFill>
        <p:spPr>
          <a:xfrm>
            <a:off x="5347854" y="2787535"/>
            <a:ext cx="6180832" cy="3344604"/>
          </a:xfrm>
          <a:prstGeom prst="rect">
            <a:avLst/>
          </a:prstGeom>
        </p:spPr>
      </p:pic>
      <p:sp>
        <p:nvSpPr>
          <p:cNvPr id="9"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Regulations</a:t>
            </a:r>
          </a:p>
        </p:txBody>
      </p:sp>
      <p:sp>
        <p:nvSpPr>
          <p:cNvPr id="10" name="Прямоугольник 9"/>
          <p:cNvSpPr/>
          <p:nvPr/>
        </p:nvSpPr>
        <p:spPr>
          <a:xfrm>
            <a:off x="5878099" y="759229"/>
            <a:ext cx="4147050" cy="1690495"/>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Прямоугольник 10"/>
          <p:cNvSpPr/>
          <p:nvPr/>
        </p:nvSpPr>
        <p:spPr>
          <a:xfrm>
            <a:off x="305628" y="4066066"/>
            <a:ext cx="4510212" cy="222389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80738"/>
            <a:ext cx="10313276" cy="1325563"/>
          </a:xfrm>
        </p:spPr>
        <p:txBody>
          <a:bodyPr>
            <a:normAutofit/>
          </a:bodyPr>
          <a:lstStyle/>
          <a:p>
            <a:r>
              <a:rPr lang="en-US" sz="3660" b="1" kern="100" dirty="0">
                <a:solidFill>
                  <a:schemeClr val="accent5">
                    <a:lumMod val="75000"/>
                  </a:schemeClr>
                </a:solidFill>
                <a:effectLst>
                  <a:outerShdw blurRad="38100" dist="38100" dir="2700000" algn="tl">
                    <a:srgbClr val="000000">
                      <a:alpha val="43137"/>
                    </a:srgbClr>
                  </a:outerShdw>
                </a:effectLst>
                <a:latin typeface="+mn-lt"/>
                <a:ea typeface="等线 Light" panose="02010600030101010101" pitchFamily="2" charset="-122"/>
                <a:cs typeface="Times New Roman" panose="02020603050405020304" pitchFamily="18" charset="0"/>
              </a:rPr>
              <a:t>Notice on Copyright and Confidentiality of Information</a:t>
            </a:r>
            <a:endParaRPr lang="ru-RU" sz="3660" b="1" kern="100" dirty="0">
              <a:solidFill>
                <a:schemeClr val="accent5">
                  <a:lumMod val="75000"/>
                </a:schemeClr>
              </a:solidFill>
              <a:effectLst>
                <a:outerShdw blurRad="38100" dist="38100" dir="2700000" algn="tl">
                  <a:srgbClr val="000000">
                    <a:alpha val="43137"/>
                  </a:srgbClr>
                </a:outerShdw>
              </a:effectLst>
              <a:latin typeface="+mn-lt"/>
              <a:ea typeface="等线 Light" panose="02010600030101010101" pitchFamily="2" charset="-122"/>
              <a:cs typeface="Times New Roman" panose="02020603050405020304" pitchFamily="18" charset="0"/>
            </a:endParaRPr>
          </a:p>
        </p:txBody>
      </p:sp>
      <p:sp>
        <p:nvSpPr>
          <p:cNvPr id="3" name="Объект 2"/>
          <p:cNvSpPr>
            <a:spLocks noGrp="1"/>
          </p:cNvSpPr>
          <p:nvPr>
            <p:ph idx="1"/>
          </p:nvPr>
        </p:nvSpPr>
        <p:spPr>
          <a:xfrm>
            <a:off x="838200" y="2039005"/>
            <a:ext cx="9762460" cy="4055571"/>
          </a:xfrm>
        </p:spPr>
        <p:txBody>
          <a:bodyPr>
            <a:normAutofit/>
          </a:bodyPr>
          <a:lstStyle/>
          <a:p>
            <a:pPr marL="0" indent="0">
              <a:lnSpc>
                <a:spcPct val="100000"/>
              </a:lnSpc>
              <a:buNone/>
            </a:pPr>
            <a:r>
              <a:rPr lang="en-US" sz="2400" dirty="0">
                <a:solidFill>
                  <a:srgbClr val="043C5E"/>
                </a:solidFill>
                <a:latin typeface="Calibri Light" panose="020F0302020204030204" pitchFamily="34" charset="0"/>
                <a:cs typeface="Calibri Light" panose="020F0302020204030204" pitchFamily="34" charset="0"/>
              </a:rPr>
              <a:t>This presentation is the property of SCOLAR Network – SCO Countries Youth Platform. It contains confidential information intended only for the party to whom it is transmitted. </a:t>
            </a:r>
          </a:p>
          <a:p>
            <a:pPr marL="0" indent="0">
              <a:lnSpc>
                <a:spcPct val="100000"/>
              </a:lnSpc>
              <a:buNone/>
            </a:pPr>
            <a:endParaRPr lang="en-US" sz="2400" dirty="0">
              <a:solidFill>
                <a:srgbClr val="043C5E"/>
              </a:solidFill>
              <a:latin typeface="Calibri Light" panose="020F0302020204030204" pitchFamily="34" charset="0"/>
              <a:cs typeface="Calibri Light" panose="020F0302020204030204" pitchFamily="34" charset="0"/>
            </a:endParaRPr>
          </a:p>
          <a:p>
            <a:pPr marL="0" indent="0">
              <a:lnSpc>
                <a:spcPct val="100000"/>
              </a:lnSpc>
              <a:buNone/>
            </a:pPr>
            <a:r>
              <a:rPr lang="en-US" sz="2400" dirty="0">
                <a:solidFill>
                  <a:srgbClr val="043C5E"/>
                </a:solidFill>
                <a:latin typeface="Calibri Light" panose="020F0302020204030204" pitchFamily="34" charset="0"/>
                <a:cs typeface="Calibri Light" panose="020F0302020204030204" pitchFamily="34" charset="0"/>
              </a:rPr>
              <a:t>Distribution, circulation, copy, reproduction, as well as implementation of any actions based on the information of the document, in whole or in part,  without prior written consent of SCOLAR Network, is prohibited. </a:t>
            </a:r>
            <a:endParaRPr lang="en-US" sz="2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4331" y="72449"/>
            <a:ext cx="1082784" cy="3729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The main documents</a:t>
            </a: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1100" t="24191"/>
          <a:stretch>
            <a:fillRect/>
          </a:stretch>
        </p:blipFill>
        <p:spPr>
          <a:xfrm>
            <a:off x="538829" y="1317670"/>
            <a:ext cx="4509767" cy="2561244"/>
          </a:xfrm>
          <a:prstGeom prst="rect">
            <a:avLst/>
          </a:prstGeom>
          <a:effectLst>
            <a:outerShdw blurRad="50800" dist="38100" dir="2700000" algn="tl" rotWithShape="0">
              <a:prstClr val="black">
                <a:alpha val="40000"/>
              </a:prstClr>
            </a:outerShdw>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1104" t="7667" b="16614"/>
          <a:stretch>
            <a:fillRect/>
          </a:stretch>
        </p:blipFill>
        <p:spPr>
          <a:xfrm>
            <a:off x="1066222" y="4069097"/>
            <a:ext cx="4511414" cy="2561244"/>
          </a:xfrm>
          <a:prstGeom prst="rect">
            <a:avLst/>
          </a:prstGeom>
          <a:effectLst>
            <a:outerShdw blurRad="50800" dist="38100" dir="2700000" algn="tl" rotWithShape="0">
              <a:prstClr val="black">
                <a:alpha val="40000"/>
              </a:prstClr>
            </a:outerShdw>
          </a:effectLst>
        </p:spPr>
      </p:pic>
      <p:sp>
        <p:nvSpPr>
          <p:cNvPr id="6" name="Rectangle 2"/>
          <p:cNvSpPr>
            <a:spLocks noChangeArrowheads="1"/>
          </p:cNvSpPr>
          <p:nvPr/>
        </p:nvSpPr>
        <p:spPr bwMode="auto">
          <a:xfrm>
            <a:off x="6110573" y="1053648"/>
            <a:ext cx="5322199" cy="390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171450" indent="-171450"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Position Paper</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marL="171450" indent="-171450"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Position Paper is a document with key points of represented country’s position on mentioned topic and possible solutions to existing problems. </a:t>
            </a:r>
            <a:endParaRPr lang="en-GB" sz="12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Position Paper should be written from a represented country’s position, not delegate’s personal</a:t>
            </a:r>
            <a:endParaRPr lang="en-GB" sz="12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Position Paper cannot be written in the singular first person (you can use “We”, but not “I”), the third person is recommended for writing (e.g. the name of represented country) </a:t>
            </a:r>
            <a:endParaRPr lang="en-GB" sz="12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Languages: Russian, Chinese or English</a:t>
            </a: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Speaking Time: the time allowed for speeches is set by the Chair at his/her discretion. If a speaker pasts allowed time, the Chair may stop him/her. Speaking time begins as soon as the speaker begins his/her speech. Continuing to speak after the allowed time will not be tolerated. </a:t>
            </a:r>
          </a:p>
          <a:p>
            <a:pPr algn="just"/>
            <a:endParaRPr lang="en-US" sz="12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endParaRPr lang="en-GB" sz="1200" kern="100" dirty="0">
              <a:solidFill>
                <a:srgbClr val="002060"/>
              </a:solidFill>
              <a:latin typeface="+mj-lt"/>
              <a:ea typeface="等线" panose="02010600030101010101" pitchFamily="2" charset="-122"/>
              <a:cs typeface="Times New Roman" panose="02020603050405020304" pitchFamily="18" charset="0"/>
            </a:endParaRPr>
          </a:p>
        </p:txBody>
      </p:sp>
      <p:sp>
        <p:nvSpPr>
          <p:cNvPr id="7" name="Rectangle 2"/>
          <p:cNvSpPr>
            <a:spLocks noChangeArrowheads="1"/>
          </p:cNvSpPr>
          <p:nvPr/>
        </p:nvSpPr>
        <p:spPr bwMode="auto">
          <a:xfrm>
            <a:off x="7217071" y="4821413"/>
            <a:ext cx="3351177" cy="168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Format of Position Paper</a:t>
            </a:r>
            <a:endParaRPr lang="en-US" sz="1600"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endParaRP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Two pages of A4 format</a:t>
            </a:r>
          </a:p>
          <a:p>
            <a:pPr marL="171450" indent="-171450" algn="just">
              <a:buFont typeface="Arial" panose="020B0604020202090204" pitchFamily="34" charset="0"/>
              <a:buChar char="•"/>
            </a:pPr>
            <a:r>
              <a:rPr lang="en-US" sz="1200" kern="100" dirty="0">
                <a:solidFill>
                  <a:srgbClr val="002060"/>
                </a:solidFill>
                <a:latin typeface="+mj-lt"/>
                <a:ea typeface="等线" panose="02010600030101010101" pitchFamily="2" charset="-122"/>
                <a:cs typeface="Times New Roman" panose="02020603050405020304" pitchFamily="18" charset="0"/>
              </a:rPr>
              <a:t>Times New Roman 12, MS Word format</a:t>
            </a:r>
          </a:p>
        </p:txBody>
      </p:sp>
      <p:sp>
        <p:nvSpPr>
          <p:cNvPr id="8" name="Прямоугольник 7"/>
          <p:cNvSpPr/>
          <p:nvPr/>
        </p:nvSpPr>
        <p:spPr>
          <a:xfrm>
            <a:off x="7259783" y="5069924"/>
            <a:ext cx="3206819" cy="1191490"/>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6110572" y="1458900"/>
            <a:ext cx="5322199" cy="3203171"/>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12202" y="1504402"/>
            <a:ext cx="5085298" cy="3869921"/>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The main documents</a:t>
            </a:r>
          </a:p>
        </p:txBody>
      </p:sp>
      <p:sp>
        <p:nvSpPr>
          <p:cNvPr id="4" name="Rectangle 2"/>
          <p:cNvSpPr>
            <a:spLocks noChangeArrowheads="1"/>
          </p:cNvSpPr>
          <p:nvPr/>
        </p:nvSpPr>
        <p:spPr bwMode="auto">
          <a:xfrm>
            <a:off x="312202" y="1210840"/>
            <a:ext cx="5129748" cy="445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algn="ctr"/>
            <a:r>
              <a:rPr lang="en-US" sz="1600" b="1" kern="100" dirty="0">
                <a:solidFill>
                  <a:srgbClr val="002060"/>
                </a:solidFill>
                <a:effectLst>
                  <a:outerShdw blurRad="38100" dist="38100" dir="2700000" algn="tl">
                    <a:srgbClr val="000000">
                      <a:alpha val="43137"/>
                    </a:srgbClr>
                  </a:outerShdw>
                </a:effectLst>
                <a:latin typeface="+mj-lt"/>
                <a:ea typeface="等线" panose="02010600030101010101" pitchFamily="2" charset="-122"/>
                <a:cs typeface="Times New Roman" panose="02020603050405020304" pitchFamily="18" charset="0"/>
              </a:rPr>
              <a:t>Structure of Position Paper</a:t>
            </a:r>
          </a:p>
          <a:p>
            <a:pPr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algn="just">
              <a:tabLst>
                <a:tab pos="1174115" algn="l"/>
              </a:tabLst>
            </a:pPr>
            <a:r>
              <a:rPr lang="en-US" sz="1200" b="1" kern="100" dirty="0">
                <a:solidFill>
                  <a:srgbClr val="002060"/>
                </a:solidFill>
                <a:latin typeface="+mj-lt"/>
                <a:ea typeface="Times New Roman" panose="02020603050405020304" pitchFamily="18" charset="0"/>
                <a:cs typeface="Times New Roman" panose="02020603050405020304" pitchFamily="18" charset="0"/>
              </a:rPr>
              <a:t>Introduction</a:t>
            </a:r>
            <a:r>
              <a:rPr lang="en-GB" sz="1200" b="1" kern="100" dirty="0">
                <a:solidFill>
                  <a:srgbClr val="002060"/>
                </a:solidFill>
                <a:latin typeface="+mj-lt"/>
                <a:ea typeface="Times New Roman" panose="02020603050405020304" pitchFamily="18" charset="0"/>
                <a:cs typeface="Times New Roman" panose="02020603050405020304" pitchFamily="18" charset="0"/>
              </a:rPr>
              <a:t>:</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Start with greetings of Chairs, Member and Observer States, Secretariat and RATS</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Make a statement on the position of represented country on a given topic</a:t>
            </a:r>
            <a:endParaRPr lang="en-GB" sz="1200"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endParaRPr lang="en-US" sz="1200" b="1"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r>
              <a:rPr lang="en-US" sz="1200" b="1" kern="100" dirty="0">
                <a:solidFill>
                  <a:srgbClr val="002060"/>
                </a:solidFill>
                <a:latin typeface="+mj-lt"/>
                <a:ea typeface="Times New Roman" panose="02020603050405020304" pitchFamily="18" charset="0"/>
                <a:cs typeface="Times New Roman" panose="02020603050405020304" pitchFamily="18" charset="0"/>
              </a:rPr>
              <a:t>Body part 1</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Count existing or expecting problems, give some real examples</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Prepare statistics to prove your statement</a:t>
            </a:r>
            <a:endParaRPr lang="en-GB" sz="1200"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endParaRPr lang="en-US" sz="1200" b="1"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r>
              <a:rPr lang="en-US" sz="1200" b="1" kern="100" dirty="0">
                <a:solidFill>
                  <a:srgbClr val="002060"/>
                </a:solidFill>
                <a:latin typeface="+mj-lt"/>
                <a:ea typeface="Times New Roman" panose="02020603050405020304" pitchFamily="18" charset="0"/>
                <a:cs typeface="Times New Roman" panose="02020603050405020304" pitchFamily="18" charset="0"/>
              </a:rPr>
              <a:t>Body part 2</a:t>
            </a:r>
            <a:endParaRPr lang="en-GB" sz="1200" b="1"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Give the detailed solutions to the problems (agencies responsible for it, timeline, financing e.g. subordinating, etc.)</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Count activities which a represented country uses to overcome these problems</a:t>
            </a:r>
            <a:endParaRPr lang="en-GB" sz="1200"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endParaRPr lang="en-US" sz="1200" b="1" kern="100" dirty="0">
              <a:solidFill>
                <a:srgbClr val="002060"/>
              </a:solidFill>
              <a:latin typeface="+mj-lt"/>
              <a:ea typeface="Times New Roman" panose="02020603050405020304" pitchFamily="18" charset="0"/>
              <a:cs typeface="Times New Roman" panose="02020603050405020304" pitchFamily="18" charset="0"/>
            </a:endParaRPr>
          </a:p>
          <a:p>
            <a:pPr algn="just">
              <a:tabLst>
                <a:tab pos="1174115" algn="l"/>
              </a:tabLst>
            </a:pPr>
            <a:r>
              <a:rPr lang="en-US" sz="1200" b="1" kern="100" dirty="0">
                <a:solidFill>
                  <a:srgbClr val="002060"/>
                </a:solidFill>
                <a:latin typeface="+mj-lt"/>
                <a:ea typeface="Times New Roman" panose="02020603050405020304" pitchFamily="18" charset="0"/>
                <a:cs typeface="Times New Roman" panose="02020603050405020304" pitchFamily="18" charset="0"/>
              </a:rPr>
              <a:t>Conclusion</a:t>
            </a:r>
          </a:p>
          <a:p>
            <a:pPr algn="just">
              <a:tabLst>
                <a:tab pos="1174115" algn="l"/>
              </a:tabLst>
            </a:pPr>
            <a:r>
              <a:rPr lang="en-US" sz="1200" kern="100" dirty="0">
                <a:solidFill>
                  <a:srgbClr val="002060"/>
                </a:solidFill>
                <a:latin typeface="+mj-lt"/>
                <a:ea typeface="Times New Roman" panose="02020603050405020304" pitchFamily="18" charset="0"/>
                <a:cs typeface="Times New Roman" panose="02020603050405020304" pitchFamily="18" charset="0"/>
              </a:rPr>
              <a:t>-   Summarize your statements</a:t>
            </a:r>
            <a:endParaRPr lang="en-GB" sz="1200" kern="100" dirty="0">
              <a:solidFill>
                <a:srgbClr val="002060"/>
              </a:solidFill>
              <a:latin typeface="+mj-lt"/>
              <a:ea typeface="等线" panose="02010600030101010101" pitchFamily="2" charset="-122"/>
              <a:cs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10000"/>
                    </a14:imgEffect>
                  </a14:imgLayer>
                </a14:imgProps>
              </a:ext>
            </a:extLst>
          </a:blip>
          <a:srcRect t="11485" b="22542"/>
          <a:stretch>
            <a:fillRect/>
          </a:stretch>
        </p:blipFill>
        <p:spPr>
          <a:xfrm>
            <a:off x="5708600" y="3547312"/>
            <a:ext cx="5974578" cy="2592879"/>
          </a:xfrm>
          <a:prstGeom prst="rect">
            <a:avLst/>
          </a:prstGeom>
          <a:effectLst>
            <a:outerShdw blurRad="50800" dist="38100" dir="2700000" algn="tl" rotWithShape="0">
              <a:prstClr val="black">
                <a:alpha val="40000"/>
              </a:prstClr>
            </a:outerShdw>
          </a:effectLst>
        </p:spPr>
      </p:pic>
      <p:pic>
        <p:nvPicPr>
          <p:cNvPr id="6" name="Picture 13"/>
          <p:cNvPicPr>
            <a:picLocks noChangeAspect="1"/>
          </p:cNvPicPr>
          <p:nvPr/>
        </p:nvPicPr>
        <p:blipFill rotWithShape="1">
          <a:blip r:embed="rId4"/>
          <a:srcRect l="24464" t="15606" r="3204" b="19868"/>
          <a:stretch>
            <a:fillRect/>
          </a:stretch>
        </p:blipFill>
        <p:spPr>
          <a:xfrm>
            <a:off x="6930589" y="1105841"/>
            <a:ext cx="3530600" cy="2120717"/>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63002" y="3409951"/>
            <a:ext cx="8006298" cy="2755900"/>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1"/>
          <p:cNvSpPr/>
          <p:nvPr/>
        </p:nvSpPr>
        <p:spPr>
          <a:xfrm>
            <a:off x="538829" y="32780"/>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The main documents</a:t>
            </a:r>
          </a:p>
        </p:txBody>
      </p:sp>
      <p:sp>
        <p:nvSpPr>
          <p:cNvPr id="4" name="Rectangle 2"/>
          <p:cNvSpPr>
            <a:spLocks noChangeArrowheads="1"/>
          </p:cNvSpPr>
          <p:nvPr/>
        </p:nvSpPr>
        <p:spPr bwMode="auto">
          <a:xfrm>
            <a:off x="247651" y="3129413"/>
            <a:ext cx="8369299" cy="322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4844" tIns="423891" rIns="234844" bIns="423891"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228600" indent="-228600" algn="ctr"/>
            <a:r>
              <a:rPr lang="en-US" altLang="en-US" sz="1600" b="1" dirty="0">
                <a:solidFill>
                  <a:srgbClr val="002060"/>
                </a:solidFill>
                <a:effectLst>
                  <a:outerShdw blurRad="38100" dist="38100" dir="2700000" algn="tl">
                    <a:srgbClr val="000000">
                      <a:alpha val="43137"/>
                    </a:srgbClr>
                  </a:outerShdw>
                </a:effectLst>
                <a:latin typeface="+mj-lt"/>
                <a:ea typeface="等线 Light" panose="02010600030101010101" pitchFamily="2" charset="-122"/>
                <a:cs typeface="Times New Roman" panose="02020603050405020304" pitchFamily="18" charset="0"/>
              </a:rPr>
              <a:t>Declaration</a:t>
            </a:r>
          </a:p>
          <a:p>
            <a:pPr marL="228600" indent="-228600" algn="just"/>
            <a:endParaRPr lang="en-US" sz="1400" kern="100" dirty="0">
              <a:solidFill>
                <a:srgbClr val="002060"/>
              </a:solidFill>
              <a:latin typeface="+mj-lt"/>
              <a:ea typeface="等线" panose="02010600030101010101" pitchFamily="2" charset="-122"/>
              <a:cs typeface="Times New Roman" panose="02020603050405020304" pitchFamily="18" charset="0"/>
            </a:endParaRPr>
          </a:p>
          <a:p>
            <a:pPr marL="228600" indent="-228600" defTabSz="2348230">
              <a:lnSpc>
                <a:spcPct val="150000"/>
              </a:lnSpc>
              <a:buFont typeface="Arial" panose="020B0604020202090204" pitchFamily="34" charset="0"/>
              <a:buChar char="•"/>
              <a:tabLst>
                <a:tab pos="1174115" algn="l"/>
              </a:tabLst>
            </a:pPr>
            <a:r>
              <a:rPr lang="en-US" altLang="en-US" sz="1200" dirty="0">
                <a:solidFill>
                  <a:srgbClr val="002060"/>
                </a:solidFill>
                <a:latin typeface="+mj-lt"/>
                <a:ea typeface="Times New Roman" panose="02020603050405020304" pitchFamily="18" charset="0"/>
                <a:cs typeface="Times New Roman" panose="02020603050405020304" pitchFamily="18" charset="0"/>
              </a:rPr>
              <a:t>A brief document that contains positions of represented countries towards the given problems and their possible solutions.  </a:t>
            </a:r>
            <a:endParaRPr lang="en-US" altLang="en-US" sz="1200" dirty="0">
              <a:solidFill>
                <a:srgbClr val="002060"/>
              </a:solidFill>
              <a:latin typeface="+mj-lt"/>
            </a:endParaRPr>
          </a:p>
          <a:p>
            <a:pPr marL="228600" indent="-228600" defTabSz="2348230">
              <a:lnSpc>
                <a:spcPct val="150000"/>
              </a:lnSpc>
              <a:buFont typeface="Arial" panose="020B0604020202090204" pitchFamily="34" charset="0"/>
              <a:buChar char="•"/>
              <a:tabLst>
                <a:tab pos="1174115" algn="l"/>
              </a:tabLst>
            </a:pPr>
            <a:r>
              <a:rPr lang="en-US" altLang="en-US" sz="1200" dirty="0">
                <a:solidFill>
                  <a:srgbClr val="002060"/>
                </a:solidFill>
                <a:latin typeface="+mj-lt"/>
                <a:ea typeface="Times New Roman" panose="02020603050405020304" pitchFamily="18" charset="0"/>
                <a:cs typeface="Times New Roman" panose="02020603050405020304" pitchFamily="18" charset="0"/>
              </a:rPr>
              <a:t>All delegates must submit their Position Papers on time. Based on them Chair country and Secretary General will provide delegates with the draft of the Declaration with all mentioned topics and positions</a:t>
            </a:r>
            <a:endParaRPr lang="en-US" altLang="en-US" sz="1200" dirty="0">
              <a:solidFill>
                <a:srgbClr val="002060"/>
              </a:solidFill>
              <a:latin typeface="+mj-lt"/>
            </a:endParaRPr>
          </a:p>
          <a:p>
            <a:pPr marL="228600" indent="-228600" defTabSz="2348230">
              <a:lnSpc>
                <a:spcPct val="150000"/>
              </a:lnSpc>
              <a:buFont typeface="Arial" panose="020B0604020202090204" pitchFamily="34" charset="0"/>
              <a:buChar char="•"/>
              <a:tabLst>
                <a:tab pos="1174115" algn="l"/>
              </a:tabLst>
            </a:pPr>
            <a:r>
              <a:rPr lang="en-US" altLang="en-US" sz="1200" dirty="0">
                <a:solidFill>
                  <a:srgbClr val="002060"/>
                </a:solidFill>
                <a:latin typeface="+mj-lt"/>
                <a:ea typeface="Times New Roman" panose="02020603050405020304" pitchFamily="18" charset="0"/>
                <a:cs typeface="Times New Roman" panose="02020603050405020304" pitchFamily="18" charset="0"/>
              </a:rPr>
              <a:t>The draft of the Declaration consists of several paragraphs according to the fields of activities (security, politics, economics, social life, cultural events, etc.). each paragraph combines the similar ideas of member states. </a:t>
            </a:r>
            <a:endParaRPr lang="en-US" altLang="en-US" sz="1200" dirty="0">
              <a:solidFill>
                <a:srgbClr val="002060"/>
              </a:solidFill>
              <a:latin typeface="+mj-lt"/>
            </a:endParaRPr>
          </a:p>
          <a:p>
            <a:pPr marL="228600" indent="-228600" defTabSz="2348230">
              <a:lnSpc>
                <a:spcPct val="150000"/>
              </a:lnSpc>
              <a:buFont typeface="Arial" panose="020B0604020202090204" pitchFamily="34" charset="0"/>
              <a:buChar char="•"/>
              <a:tabLst>
                <a:tab pos="1174115" algn="l"/>
              </a:tabLst>
            </a:pPr>
            <a:r>
              <a:rPr lang="en-US" altLang="en-US" sz="1200" dirty="0">
                <a:solidFill>
                  <a:srgbClr val="002060"/>
                </a:solidFill>
                <a:latin typeface="+mj-lt"/>
                <a:ea typeface="Times New Roman" panose="02020603050405020304" pitchFamily="18" charset="0"/>
                <a:cs typeface="Times New Roman" panose="02020603050405020304" pitchFamily="18" charset="0"/>
              </a:rPr>
              <a:t>Decisions are made on the consensus basis.  </a:t>
            </a:r>
            <a:endParaRPr lang="en-US" altLang="en-US" sz="1200" dirty="0">
              <a:solidFill>
                <a:srgbClr val="002060"/>
              </a:solidFill>
              <a:latin typeface="+mj-lt"/>
            </a:endParaRPr>
          </a:p>
          <a:p>
            <a:pPr marL="228600" indent="-228600" defTabSz="2348230">
              <a:lnSpc>
                <a:spcPct val="150000"/>
              </a:lnSpc>
              <a:buFont typeface="Arial" panose="020B0604020202090204" pitchFamily="34" charset="0"/>
              <a:buChar char="•"/>
              <a:tabLst>
                <a:tab pos="1174115" algn="l"/>
              </a:tabLst>
            </a:pPr>
            <a:r>
              <a:rPr lang="en-US" altLang="en-US" sz="1200" dirty="0">
                <a:solidFill>
                  <a:srgbClr val="002060"/>
                </a:solidFill>
                <a:latin typeface="+mj-lt"/>
                <a:ea typeface="Times New Roman" panose="02020603050405020304" pitchFamily="18" charset="0"/>
                <a:cs typeface="Times New Roman" panose="02020603050405020304" pitchFamily="18" charset="0"/>
              </a:rPr>
              <a:t>After the approval of all member states, the Declaration will be signed by the Head delegates.</a:t>
            </a:r>
            <a:endParaRPr lang="en-US" altLang="en-US" sz="1200" dirty="0">
              <a:solidFill>
                <a:srgbClr val="002060"/>
              </a:solidFill>
              <a:latin typeface="+mj-lt"/>
            </a:endParaRPr>
          </a:p>
        </p:txBody>
      </p:sp>
      <p:pic>
        <p:nvPicPr>
          <p:cNvPr id="5" name="Picture 10"/>
          <p:cNvPicPr>
            <a:picLocks noChangeAspect="1"/>
          </p:cNvPicPr>
          <p:nvPr/>
        </p:nvPicPr>
        <p:blipFill rotWithShape="1">
          <a:blip r:embed="rId2"/>
          <a:srcRect t="32237"/>
          <a:stretch>
            <a:fillRect/>
          </a:stretch>
        </p:blipFill>
        <p:spPr>
          <a:xfrm>
            <a:off x="5311823" y="452511"/>
            <a:ext cx="5703841" cy="2615063"/>
          </a:xfrm>
          <a:prstGeom prst="rect">
            <a:avLst/>
          </a:prstGeom>
          <a:effectLst>
            <a:outerShdw blurRad="50800" dist="38100" dir="2700000" algn="tl" rotWithShape="0">
              <a:prstClr val="black">
                <a:alpha val="40000"/>
              </a:prstClr>
            </a:outerShdw>
          </a:effectLst>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11816"/>
          <a:stretch>
            <a:fillRect/>
          </a:stretch>
        </p:blipFill>
        <p:spPr>
          <a:xfrm>
            <a:off x="9203164" y="2076450"/>
            <a:ext cx="2225250" cy="2946400"/>
          </a:xfrm>
          <a:prstGeom prst="rect">
            <a:avLst/>
          </a:prstGeom>
          <a:effectLst>
            <a:outerShdw blurRad="50800" dist="38100" dir="2700000" algn="tl" rotWithShape="0">
              <a:prstClr val="black">
                <a:alpha val="40000"/>
              </a:prstClr>
            </a:outerShdw>
          </a:effectLst>
        </p:spPr>
      </p:pic>
      <p:pic>
        <p:nvPicPr>
          <p:cNvPr id="6" name="Picture 2"/>
          <p:cNvPicPr>
            <a:picLocks noChangeAspect="1"/>
          </p:cNvPicPr>
          <p:nvPr/>
        </p:nvPicPr>
        <p:blipFill rotWithShape="1">
          <a:blip r:embed="rId4"/>
          <a:srcRect b="13535"/>
          <a:stretch>
            <a:fillRect/>
          </a:stretch>
        </p:blipFill>
        <p:spPr>
          <a:xfrm>
            <a:off x="8094665" y="4742383"/>
            <a:ext cx="3170235" cy="1826704"/>
          </a:xfrm>
          <a:prstGeom prst="rect">
            <a:avLst/>
          </a:prstGeom>
          <a:effectLst>
            <a:outerShdw blurRad="50800" dist="38100" dir="2700000" algn="tl" rotWithShape="0">
              <a:prstClr val="black">
                <a:alpha val="40000"/>
              </a:prstClr>
            </a:outerShd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8458" b="8055"/>
          <a:stretch>
            <a:fillRect/>
          </a:stretch>
        </p:blipFill>
        <p:spPr>
          <a:xfrm>
            <a:off x="2244851" y="1339876"/>
            <a:ext cx="3275681" cy="182245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746C-4A33-FB4F-804A-AD454CBBA641}"/>
              </a:ext>
            </a:extLst>
          </p:cNvPr>
          <p:cNvSpPr>
            <a:spLocks noGrp="1"/>
          </p:cNvSpPr>
          <p:nvPr>
            <p:ph type="title"/>
          </p:nvPr>
        </p:nvSpPr>
        <p:spPr>
          <a:xfrm>
            <a:off x="838200" y="365125"/>
            <a:ext cx="10515600" cy="1077309"/>
          </a:xfrm>
        </p:spPr>
        <p:txBody>
          <a:bodyPr/>
          <a:lstStyle/>
          <a:p>
            <a:r>
              <a:rPr lang="en-CN" b="1" dirty="0">
                <a:solidFill>
                  <a:schemeClr val="accent5">
                    <a:lumMod val="75000"/>
                  </a:schemeClr>
                </a:solidFill>
              </a:rPr>
              <a:t>Feasibilty Proposal</a:t>
            </a:r>
          </a:p>
        </p:txBody>
      </p:sp>
      <p:sp>
        <p:nvSpPr>
          <p:cNvPr id="3" name="Content Placeholder 2">
            <a:extLst>
              <a:ext uri="{FF2B5EF4-FFF2-40B4-BE49-F238E27FC236}">
                <a16:creationId xmlns:a16="http://schemas.microsoft.com/office/drawing/2014/main" id="{96196700-96CA-0D43-8292-DC803F284A33}"/>
              </a:ext>
            </a:extLst>
          </p:cNvPr>
          <p:cNvSpPr>
            <a:spLocks noGrp="1"/>
          </p:cNvSpPr>
          <p:nvPr>
            <p:ph idx="1"/>
          </p:nvPr>
        </p:nvSpPr>
        <p:spPr>
          <a:xfrm>
            <a:off x="838200" y="1442433"/>
            <a:ext cx="11164910" cy="5050442"/>
          </a:xfrm>
        </p:spPr>
        <p:txBody>
          <a:bodyPr>
            <a:normAutofit lnSpcReduction="10000"/>
          </a:bodyPr>
          <a:lstStyle/>
          <a:p>
            <a:r>
              <a:rPr lang="en-US" b="1" dirty="0">
                <a:solidFill>
                  <a:schemeClr val="accent5">
                    <a:lumMod val="75000"/>
                  </a:schemeClr>
                </a:solidFill>
              </a:rPr>
              <a:t>Services from SCOLAR Network</a:t>
            </a:r>
            <a:endParaRPr lang="en-CN" dirty="0">
              <a:solidFill>
                <a:schemeClr val="accent5">
                  <a:lumMod val="75000"/>
                </a:schemeClr>
              </a:solidFill>
            </a:endParaRPr>
          </a:p>
          <a:p>
            <a:pPr lvl="1"/>
            <a:r>
              <a:rPr lang="en-US" dirty="0">
                <a:solidFill>
                  <a:schemeClr val="accent5">
                    <a:lumMod val="75000"/>
                  </a:schemeClr>
                </a:solidFill>
              </a:rPr>
              <a:t>plans selections of youth participants and training to delegates. </a:t>
            </a:r>
          </a:p>
          <a:p>
            <a:pPr lvl="1"/>
            <a:r>
              <a:rPr lang="en-US" dirty="0">
                <a:solidFill>
                  <a:schemeClr val="accent5">
                    <a:lumMod val="75000"/>
                  </a:schemeClr>
                </a:solidFill>
              </a:rPr>
              <a:t>coordinate with each delegate to write position papers and draft a Declaration, and</a:t>
            </a:r>
          </a:p>
          <a:p>
            <a:pPr lvl="1"/>
            <a:r>
              <a:rPr lang="en-US" dirty="0">
                <a:solidFill>
                  <a:schemeClr val="accent5">
                    <a:lumMod val="75000"/>
                  </a:schemeClr>
                </a:solidFill>
              </a:rPr>
              <a:t> promote the event before and after the main event. </a:t>
            </a:r>
            <a:endParaRPr lang="en-CN" dirty="0">
              <a:solidFill>
                <a:schemeClr val="accent5">
                  <a:lumMod val="75000"/>
                </a:schemeClr>
              </a:solidFill>
            </a:endParaRPr>
          </a:p>
          <a:p>
            <a:r>
              <a:rPr lang="en-US" b="1" dirty="0">
                <a:solidFill>
                  <a:schemeClr val="accent5">
                    <a:lumMod val="75000"/>
                  </a:schemeClr>
                </a:solidFill>
              </a:rPr>
              <a:t>Project Support from partners</a:t>
            </a:r>
            <a:endParaRPr lang="en-CN" dirty="0">
              <a:solidFill>
                <a:schemeClr val="accent5">
                  <a:lumMod val="75000"/>
                </a:schemeClr>
              </a:solidFill>
            </a:endParaRPr>
          </a:p>
          <a:p>
            <a:pPr lvl="1"/>
            <a:r>
              <a:rPr lang="en-CN" dirty="0">
                <a:solidFill>
                  <a:schemeClr val="accent5">
                    <a:lumMod val="75000"/>
                  </a:schemeClr>
                </a:solidFill>
              </a:rPr>
              <a:t>Model SCO is conducted in collaboration with universities</a:t>
            </a:r>
            <a:r>
              <a:rPr lang="en-US" dirty="0">
                <a:solidFill>
                  <a:schemeClr val="accent5">
                    <a:lumMod val="75000"/>
                  </a:schemeClr>
                </a:solidFill>
              </a:rPr>
              <a:t> (Tsinghua and Nankai University) and</a:t>
            </a:r>
            <a:r>
              <a:rPr lang="en-CN" dirty="0">
                <a:solidFill>
                  <a:schemeClr val="accent5">
                    <a:lumMod val="75000"/>
                  </a:schemeClr>
                </a:solidFill>
              </a:rPr>
              <a:t> support of SCO- Secretariat. Also, we collab</a:t>
            </a:r>
            <a:r>
              <a:rPr lang="en-US" dirty="0" err="1">
                <a:solidFill>
                  <a:schemeClr val="accent5">
                    <a:lumMod val="75000"/>
                  </a:schemeClr>
                </a:solidFill>
              </a:rPr>
              <a:t>ora</a:t>
            </a:r>
            <a:r>
              <a:rPr lang="en-CN" dirty="0">
                <a:solidFill>
                  <a:schemeClr val="accent5">
                    <a:lumMod val="75000"/>
                  </a:schemeClr>
                </a:solidFill>
              </a:rPr>
              <a:t>te with different SCO centers from SCO countries, such as the SCO Center of Friendship and Cooperation in Tajikistan, The Center for Public Diplomacy of SCO in Uzbekistan</a:t>
            </a:r>
            <a:r>
              <a:rPr lang="en-US" dirty="0">
                <a:solidFill>
                  <a:schemeClr val="accent5">
                    <a:lumMod val="75000"/>
                  </a:schemeClr>
                </a:solidFill>
              </a:rPr>
              <a:t>. </a:t>
            </a:r>
          </a:p>
          <a:p>
            <a:pPr lvl="1"/>
            <a:r>
              <a:rPr lang="en-US" dirty="0">
                <a:solidFill>
                  <a:schemeClr val="accent5">
                    <a:lumMod val="75000"/>
                  </a:schemeClr>
                </a:solidFill>
              </a:rPr>
              <a:t>Our partners provide the needed logistics such as space for meetings, technical support, transportation facilities, food, and accommodation (if needed).</a:t>
            </a:r>
            <a:endParaRPr lang="en-CN" dirty="0">
              <a:solidFill>
                <a:schemeClr val="accent5">
                  <a:lumMod val="75000"/>
                </a:schemeClr>
              </a:solidFill>
            </a:endParaRPr>
          </a:p>
          <a:p>
            <a:r>
              <a:rPr lang="en-US" b="1" dirty="0">
                <a:solidFill>
                  <a:schemeClr val="accent5">
                    <a:lumMod val="75000"/>
                  </a:schemeClr>
                </a:solidFill>
              </a:rPr>
              <a:t>Media Support</a:t>
            </a:r>
            <a:endParaRPr lang="en-CN" dirty="0">
              <a:solidFill>
                <a:schemeClr val="accent5">
                  <a:lumMod val="75000"/>
                </a:schemeClr>
              </a:solidFill>
            </a:endParaRPr>
          </a:p>
          <a:p>
            <a:pPr lvl="1"/>
            <a:r>
              <a:rPr lang="en-US" dirty="0">
                <a:solidFill>
                  <a:schemeClr val="accent5">
                    <a:lumMod val="75000"/>
                  </a:schemeClr>
                </a:solidFill>
              </a:rPr>
              <a:t>Different media such as China plus, CGTN, Xinghua China feature MSCO.</a:t>
            </a:r>
            <a:r>
              <a:rPr lang="en-CN" dirty="0">
                <a:solidFill>
                  <a:schemeClr val="accent5">
                    <a:lumMod val="75000"/>
                  </a:schemeClr>
                </a:solidFill>
              </a:rPr>
              <a:t> </a:t>
            </a:r>
          </a:p>
        </p:txBody>
      </p:sp>
    </p:spTree>
    <p:extLst>
      <p:ext uri="{BB962C8B-B14F-4D97-AF65-F5344CB8AC3E}">
        <p14:creationId xmlns:p14="http://schemas.microsoft.com/office/powerpoint/2010/main" val="3207061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BFF7-8BFD-F947-AD13-4BA6561026DC}"/>
              </a:ext>
            </a:extLst>
          </p:cNvPr>
          <p:cNvSpPr>
            <a:spLocks noGrp="1"/>
          </p:cNvSpPr>
          <p:nvPr>
            <p:ph type="title"/>
          </p:nvPr>
        </p:nvSpPr>
        <p:spPr>
          <a:xfrm>
            <a:off x="619259" y="150018"/>
            <a:ext cx="10515600" cy="1325563"/>
          </a:xfrm>
        </p:spPr>
        <p:txBody>
          <a:bodyPr/>
          <a:lstStyle/>
          <a:p>
            <a:r>
              <a:rPr lang="en-CN" b="1" dirty="0">
                <a:solidFill>
                  <a:schemeClr val="accent5">
                    <a:lumMod val="75000"/>
                  </a:schemeClr>
                </a:solidFill>
              </a:rPr>
              <a:t>Results</a:t>
            </a:r>
          </a:p>
        </p:txBody>
      </p:sp>
      <p:pic>
        <p:nvPicPr>
          <p:cNvPr id="4" name="Рисунок 45">
            <a:extLst>
              <a:ext uri="{FF2B5EF4-FFF2-40B4-BE49-F238E27FC236}">
                <a16:creationId xmlns:a16="http://schemas.microsoft.com/office/drawing/2014/main" id="{D8627508-B175-B445-B587-7B72358D18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9234" y="3082832"/>
            <a:ext cx="5902394" cy="2951197"/>
          </a:xfrm>
          <a:prstGeom prst="rect">
            <a:avLst/>
          </a:prstGeom>
        </p:spPr>
      </p:pic>
      <p:pic>
        <p:nvPicPr>
          <p:cNvPr id="5" name="Рисунок 47">
            <a:extLst>
              <a:ext uri="{FF2B5EF4-FFF2-40B4-BE49-F238E27FC236}">
                <a16:creationId xmlns:a16="http://schemas.microsoft.com/office/drawing/2014/main" id="{A43BABDC-6F35-0D41-86E7-06C5FB302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326" y="3002478"/>
            <a:ext cx="4307440" cy="3111907"/>
          </a:xfrm>
          <a:prstGeom prst="rect">
            <a:avLst/>
          </a:prstGeom>
        </p:spPr>
      </p:pic>
      <p:sp>
        <p:nvSpPr>
          <p:cNvPr id="6" name="TextBox 5">
            <a:extLst>
              <a:ext uri="{FF2B5EF4-FFF2-40B4-BE49-F238E27FC236}">
                <a16:creationId xmlns:a16="http://schemas.microsoft.com/office/drawing/2014/main" id="{5990024C-1116-2649-A39C-0197C95695FC}"/>
              </a:ext>
            </a:extLst>
          </p:cNvPr>
          <p:cNvSpPr txBox="1"/>
          <p:nvPr/>
        </p:nvSpPr>
        <p:spPr>
          <a:xfrm>
            <a:off x="619259" y="1186596"/>
            <a:ext cx="10201644" cy="1815882"/>
          </a:xfrm>
          <a:prstGeom prst="rect">
            <a:avLst/>
          </a:prstGeom>
          <a:noFill/>
        </p:spPr>
        <p:txBody>
          <a:bodyPr wrap="square" rtlCol="0">
            <a:spAutoFit/>
          </a:bodyPr>
          <a:lstStyle/>
          <a:p>
            <a:pPr algn="ctr"/>
            <a:r>
              <a:rPr lang="en-CN" sz="2800" dirty="0">
                <a:solidFill>
                  <a:schemeClr val="accent5">
                    <a:lumMod val="75000"/>
                  </a:schemeClr>
                </a:solidFill>
              </a:rPr>
              <a:t> </a:t>
            </a:r>
          </a:p>
          <a:p>
            <a:pPr algn="ctr"/>
            <a:r>
              <a:rPr lang="en-CN" sz="2800" b="1" dirty="0">
                <a:solidFill>
                  <a:schemeClr val="accent5">
                    <a:lumMod val="75000"/>
                  </a:schemeClr>
                </a:solidFill>
              </a:rPr>
              <a:t>13 conferences have been conducted with 239 delegates in 555 days of preparation and 70 hours of delegates negotiations. </a:t>
            </a:r>
          </a:p>
          <a:p>
            <a:pPr algn="ctr"/>
            <a:endParaRPr lang="en-CN" sz="2800" dirty="0">
              <a:solidFill>
                <a:schemeClr val="accent5">
                  <a:lumMod val="75000"/>
                </a:schemeClr>
              </a:solidFill>
            </a:endParaRPr>
          </a:p>
        </p:txBody>
      </p:sp>
    </p:spTree>
    <p:extLst>
      <p:ext uri="{BB962C8B-B14F-4D97-AF65-F5344CB8AC3E}">
        <p14:creationId xmlns:p14="http://schemas.microsoft.com/office/powerpoint/2010/main" val="204914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28547" y="39899"/>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Our experience</a:t>
            </a:r>
          </a:p>
        </p:txBody>
      </p:sp>
      <p:grpSp>
        <p:nvGrpSpPr>
          <p:cNvPr id="26" name="Группа 25"/>
          <p:cNvGrpSpPr/>
          <p:nvPr/>
        </p:nvGrpSpPr>
        <p:grpSpPr>
          <a:xfrm>
            <a:off x="503439" y="4259106"/>
            <a:ext cx="3029351" cy="2191565"/>
            <a:chOff x="447037" y="4083917"/>
            <a:chExt cx="3029351" cy="2191565"/>
          </a:xfrm>
        </p:grpSpPr>
        <p:sp>
          <p:nvSpPr>
            <p:cNvPr id="21" name="Прямоугольник 20"/>
            <p:cNvSpPr/>
            <p:nvPr/>
          </p:nvSpPr>
          <p:spPr>
            <a:xfrm>
              <a:off x="447037" y="4083917"/>
              <a:ext cx="2550163" cy="191599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2145" y="4131913"/>
              <a:ext cx="2131737"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 Model SCO, June 2018</a:t>
              </a:r>
            </a:p>
          </p:txBody>
        </p:sp>
        <p:pic>
          <p:nvPicPr>
            <p:cNvPr id="6" name="Рисунок 23"/>
            <p:cNvPicPr>
              <a:picLocks noChangeAspect="1"/>
            </p:cNvPicPr>
            <p:nvPr/>
          </p:nvPicPr>
          <p:blipFill rotWithShape="1">
            <a:blip r:embed="rId2" cstate="print">
              <a:extLst>
                <a:ext uri="{28A0092B-C50C-407E-A947-70E740481C1C}">
                  <a14:useLocalDpi xmlns:a14="http://schemas.microsoft.com/office/drawing/2010/main" val="0"/>
                </a:ext>
              </a:extLst>
            </a:blip>
            <a:srcRect t="10185"/>
            <a:stretch>
              <a:fillRect/>
            </a:stretch>
          </p:blipFill>
          <p:spPr>
            <a:xfrm>
              <a:off x="641703" y="4578169"/>
              <a:ext cx="2834685" cy="1697313"/>
            </a:xfrm>
            <a:prstGeom prst="rect">
              <a:avLst/>
            </a:prstGeom>
            <a:effectLst>
              <a:outerShdw blurRad="50800" dist="38100" dir="2700000" algn="tl" rotWithShape="0">
                <a:prstClr val="black">
                  <a:alpha val="40000"/>
                </a:prstClr>
              </a:outerShdw>
            </a:effectLst>
          </p:spPr>
        </p:pic>
      </p:grpSp>
      <p:grpSp>
        <p:nvGrpSpPr>
          <p:cNvPr id="25" name="Группа 24"/>
          <p:cNvGrpSpPr/>
          <p:nvPr/>
        </p:nvGrpSpPr>
        <p:grpSpPr>
          <a:xfrm>
            <a:off x="4182308" y="3975225"/>
            <a:ext cx="3455164" cy="2475446"/>
            <a:chOff x="3713986" y="3889311"/>
            <a:chExt cx="3455164" cy="2475446"/>
          </a:xfrm>
        </p:grpSpPr>
        <p:sp>
          <p:nvSpPr>
            <p:cNvPr id="23" name="Прямоугольник 22"/>
            <p:cNvSpPr/>
            <p:nvPr/>
          </p:nvSpPr>
          <p:spPr>
            <a:xfrm>
              <a:off x="4102100" y="3889311"/>
              <a:ext cx="2678936" cy="2300258"/>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12100" y="3929020"/>
              <a:ext cx="2668936"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II Model SCO, November 2018</a:t>
              </a:r>
            </a:p>
          </p:txBody>
        </p:sp>
        <p:pic>
          <p:nvPicPr>
            <p:cNvPr id="7" name="Рисунок 32" descr="D:\ФОТО\mmexport1542035721561.jpeg"/>
            <p:cNvPicPr/>
            <p:nvPr/>
          </p:nvPicPr>
          <p:blipFill rotWithShape="1">
            <a:blip r:embed="rId3" cstate="print">
              <a:extLst>
                <a:ext uri="{28A0092B-C50C-407E-A947-70E740481C1C}">
                  <a14:useLocalDpi xmlns:a14="http://schemas.microsoft.com/office/drawing/2010/main" val="0"/>
                </a:ext>
              </a:extLst>
            </a:blip>
            <a:srcRect l="10083" t="10597" r="5574" b="15349"/>
            <a:stretch>
              <a:fillRect/>
            </a:stretch>
          </p:blipFill>
          <p:spPr bwMode="auto">
            <a:xfrm>
              <a:off x="3713986" y="4388268"/>
              <a:ext cx="3455164" cy="1976489"/>
            </a:xfrm>
            <a:prstGeom prst="rect">
              <a:avLst/>
            </a:prstGeom>
            <a:noFill/>
            <a:ln>
              <a:noFill/>
            </a:ln>
            <a:effectLst>
              <a:outerShdw blurRad="50800" dist="38100" dir="2700000" algn="tl" rotWithShape="0">
                <a:prstClr val="black">
                  <a:alpha val="40000"/>
                </a:prstClr>
              </a:outerShdw>
            </a:effectLst>
          </p:spPr>
        </p:pic>
      </p:grpSp>
      <p:pic>
        <p:nvPicPr>
          <p:cNvPr id="9"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79" y="2517913"/>
            <a:ext cx="1825596" cy="1217064"/>
          </a:xfrm>
          <a:prstGeom prst="rect">
            <a:avLst/>
          </a:prstGeom>
        </p:spPr>
      </p:pic>
      <p:pic>
        <p:nvPicPr>
          <p:cNvPr id="10"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1857"/>
          <a:stretch>
            <a:fillRect/>
          </a:stretch>
        </p:blipFill>
        <p:spPr>
          <a:xfrm>
            <a:off x="5203798" y="2496228"/>
            <a:ext cx="1790885" cy="1216518"/>
          </a:xfrm>
          <a:prstGeom prst="rect">
            <a:avLst/>
          </a:prstGeom>
        </p:spPr>
      </p:pic>
      <p:pic>
        <p:nvPicPr>
          <p:cNvPr id="11"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8894" y="1162112"/>
            <a:ext cx="1791803" cy="1194536"/>
          </a:xfrm>
          <a:prstGeom prst="rect">
            <a:avLst/>
          </a:prstGeom>
        </p:spPr>
      </p:pic>
      <p:pic>
        <p:nvPicPr>
          <p:cNvPr id="12"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7" y="1162142"/>
            <a:ext cx="1822548" cy="1215032"/>
          </a:xfrm>
          <a:prstGeom prst="rect">
            <a:avLst/>
          </a:prstGeom>
        </p:spPr>
      </p:pic>
      <p:pic>
        <p:nvPicPr>
          <p:cNvPr id="13"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3798" y="1162112"/>
            <a:ext cx="1792462" cy="1194227"/>
          </a:xfrm>
          <a:prstGeom prst="rect">
            <a:avLst/>
          </a:prstGeom>
        </p:spPr>
      </p:pic>
      <p:pic>
        <p:nvPicPr>
          <p:cNvPr id="14"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3989" y="1132421"/>
            <a:ext cx="1798676" cy="1198649"/>
          </a:xfrm>
          <a:prstGeom prst="rect">
            <a:avLst/>
          </a:prstGeom>
        </p:spPr>
      </p:pic>
      <p:pic>
        <p:nvPicPr>
          <p:cNvPr id="15"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t="7306" b="10790"/>
          <a:stretch>
            <a:fillRect/>
          </a:stretch>
        </p:blipFill>
        <p:spPr>
          <a:xfrm rot="10800000">
            <a:off x="2859873" y="1162141"/>
            <a:ext cx="1976448" cy="1214103"/>
          </a:xfrm>
          <a:prstGeom prst="rect">
            <a:avLst/>
          </a:prstGeom>
        </p:spPr>
      </p:pic>
      <p:pic>
        <p:nvPicPr>
          <p:cNvPr id="16"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r="3629" b="1635"/>
          <a:stretch>
            <a:fillRect/>
          </a:stretch>
        </p:blipFill>
        <p:spPr>
          <a:xfrm>
            <a:off x="7348895" y="2517913"/>
            <a:ext cx="1789678" cy="1217064"/>
          </a:xfrm>
          <a:prstGeom prst="rect">
            <a:avLst/>
          </a:prstGeom>
        </p:spPr>
      </p:pic>
      <p:grpSp>
        <p:nvGrpSpPr>
          <p:cNvPr id="2" name="Группа 1"/>
          <p:cNvGrpSpPr/>
          <p:nvPr/>
        </p:nvGrpSpPr>
        <p:grpSpPr>
          <a:xfrm>
            <a:off x="8286990" y="4241901"/>
            <a:ext cx="2978797" cy="2208770"/>
            <a:chOff x="7959462" y="3957666"/>
            <a:chExt cx="2978797" cy="2208770"/>
          </a:xfrm>
        </p:grpSpPr>
        <p:sp>
          <p:nvSpPr>
            <p:cNvPr id="24" name="Прямоугольник 23"/>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707135" y="4024054"/>
              <a:ext cx="2231124"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III Model SCO, June 2019</a:t>
              </a:r>
            </a:p>
          </p:txBody>
        </p:sp>
        <p:pic>
          <p:nvPicPr>
            <p:cNvPr id="18" name="Рисунок 1"/>
            <p:cNvPicPr>
              <a:picLocks noChangeAspect="1"/>
            </p:cNvPicPr>
            <p:nvPr/>
          </p:nvPicPr>
          <p:blipFill rotWithShape="1">
            <a:blip r:embed="rId12" cstate="print">
              <a:extLst>
                <a:ext uri="{28A0092B-C50C-407E-A947-70E740481C1C}">
                  <a14:useLocalDpi xmlns:a14="http://schemas.microsoft.com/office/drawing/2010/main" val="0"/>
                </a:ext>
              </a:extLst>
            </a:blip>
            <a:srcRect l="14845" t="16665" r="12586" b="14991"/>
            <a:stretch>
              <a:fillRect/>
            </a:stretch>
          </p:blipFill>
          <p:spPr>
            <a:xfrm>
              <a:off x="7959462" y="4416506"/>
              <a:ext cx="2791088" cy="1749930"/>
            </a:xfrm>
            <a:prstGeom prst="rect">
              <a:avLst/>
            </a:prstGeom>
            <a:effectLst>
              <a:outerShdw blurRad="50800" dist="38100" dir="2700000" algn="tl" rotWithShape="0">
                <a:prstClr val="black">
                  <a:alpha val="40000"/>
                </a:prstClr>
              </a:outerShdw>
            </a:effectLst>
          </p:spPr>
        </p:pic>
      </p:grpSp>
      <p:pic>
        <p:nvPicPr>
          <p:cNvPr id="19" name="Picture 25"/>
          <p:cNvPicPr>
            <a:picLocks noChangeAspect="1"/>
          </p:cNvPicPr>
          <p:nvPr/>
        </p:nvPicPr>
        <p:blipFill rotWithShape="1">
          <a:blip r:embed="rId13" cstate="print">
            <a:extLst>
              <a:ext uri="{28A0092B-C50C-407E-A947-70E740481C1C}">
                <a14:useLocalDpi xmlns:a14="http://schemas.microsoft.com/office/drawing/2010/main" val="0"/>
              </a:ext>
            </a:extLst>
          </a:blip>
          <a:srcRect t="3903" r="2754" b="6784"/>
          <a:stretch>
            <a:fillRect/>
          </a:stretch>
        </p:blipFill>
        <p:spPr>
          <a:xfrm>
            <a:off x="2859873" y="2517913"/>
            <a:ext cx="1989713" cy="1217064"/>
          </a:xfrm>
          <a:prstGeom prst="rect">
            <a:avLst/>
          </a:prstGeom>
        </p:spPr>
      </p:pic>
      <p:pic>
        <p:nvPicPr>
          <p:cNvPr id="20" name="Picture 26"/>
          <p:cNvPicPr>
            <a:picLocks noChangeAspect="1"/>
          </p:cNvPicPr>
          <p:nvPr/>
        </p:nvPicPr>
        <p:blipFill rotWithShape="1">
          <a:blip r:embed="rId14" cstate="print">
            <a:extLst>
              <a:ext uri="{28A0092B-C50C-407E-A947-70E740481C1C}">
                <a14:useLocalDpi xmlns:a14="http://schemas.microsoft.com/office/drawing/2010/main" val="0"/>
              </a:ext>
            </a:extLst>
          </a:blip>
          <a:srcRect r="1441"/>
          <a:stretch>
            <a:fillRect/>
          </a:stretch>
        </p:blipFill>
        <p:spPr>
          <a:xfrm>
            <a:off x="9492785" y="2496494"/>
            <a:ext cx="1799880" cy="121625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3989" y="1132420"/>
            <a:ext cx="1798676" cy="1199703"/>
          </a:xfrm>
          <a:prstGeom prst="rect">
            <a:avLst/>
          </a:prstGeom>
          <a:effectLst>
            <a:outerShdw blurRad="50800" dist="38100" dir="2700000" algn="tl" rotWithShape="0">
              <a:prstClr val="black">
                <a:alpha val="40000"/>
              </a:prstClr>
            </a:outerShdw>
          </a:effectLst>
        </p:spPr>
      </p:pic>
      <p:sp>
        <p:nvSpPr>
          <p:cNvPr id="3" name="Rectangle 6"/>
          <p:cNvSpPr/>
          <p:nvPr/>
        </p:nvSpPr>
        <p:spPr>
          <a:xfrm>
            <a:off x="12570464" y="4577462"/>
            <a:ext cx="2521206" cy="387798"/>
          </a:xfrm>
          <a:prstGeom prst="rect">
            <a:avLst/>
          </a:prstGeom>
        </p:spPr>
        <p:txBody>
          <a:bodyPr wrap="square">
            <a:spAutoFit/>
          </a:bodyPr>
          <a:lstStyle/>
          <a:p>
            <a:pPr algn="just">
              <a:lnSpc>
                <a:spcPct val="120000"/>
              </a:lnSpc>
            </a:pPr>
            <a:endParaRPr lang="en-US" sz="1400" b="1" dirty="0">
              <a:solidFill>
                <a:srgbClr val="043C5E"/>
              </a:solidFill>
              <a:latin typeface="Palatino" pitchFamily="2" charset="77"/>
              <a:ea typeface="Palatino" pitchFamily="2" charset="77"/>
              <a:cs typeface="Bookman Old Style"/>
            </a:endParaRPr>
          </a:p>
          <a:p>
            <a:pPr algn="just">
              <a:lnSpc>
                <a:spcPct val="120000"/>
              </a:lnSpc>
            </a:pPr>
            <a:endParaRPr lang="en-US" sz="200" b="1" dirty="0">
              <a:solidFill>
                <a:srgbClr val="043C5E"/>
              </a:solidFill>
              <a:latin typeface="Palatino" pitchFamily="2" charset="77"/>
              <a:ea typeface="Palatino" pitchFamily="2" charset="77"/>
              <a:cs typeface="Bookman Old Style"/>
            </a:endParaRPr>
          </a:p>
        </p:txBody>
      </p:sp>
      <p:pic>
        <p:nvPicPr>
          <p:cNvPr id="8"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706" y="1123676"/>
            <a:ext cx="1810868" cy="1206774"/>
          </a:xfrm>
          <a:prstGeom prst="rect">
            <a:avLst/>
          </a:prstGeom>
          <a:effectLst>
            <a:outerShdw blurRad="50800" dist="38100" dir="2700000" algn="tl" rotWithShape="0">
              <a:prstClr val="black">
                <a:alpha val="40000"/>
              </a:prstClr>
            </a:outerShdw>
          </a:effectLst>
        </p:spPr>
      </p:pic>
      <p:pic>
        <p:nvPicPr>
          <p:cNvPr id="9"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121" y="2450590"/>
            <a:ext cx="1811209" cy="1207001"/>
          </a:xfrm>
          <a:prstGeom prst="rect">
            <a:avLst/>
          </a:prstGeom>
          <a:effectLst>
            <a:outerShdw blurRad="50800" dist="38100" dir="2700000" algn="tl" rotWithShape="0">
              <a:prstClr val="black">
                <a:alpha val="40000"/>
              </a:prstClr>
            </a:outerShdw>
          </a:effectLst>
        </p:spPr>
      </p:pic>
      <p:pic>
        <p:nvPicPr>
          <p:cNvPr id="10"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100" y="1114598"/>
            <a:ext cx="1813230" cy="1208348"/>
          </a:xfrm>
          <a:prstGeom prst="rect">
            <a:avLst/>
          </a:prstGeom>
          <a:effectLst>
            <a:outerShdw blurRad="50800" dist="38100" dir="2700000" algn="tl" rotWithShape="0">
              <a:prstClr val="black">
                <a:alpha val="40000"/>
              </a:prstClr>
            </a:outerShdw>
          </a:effectLst>
        </p:spPr>
      </p:pic>
      <p:pic>
        <p:nvPicPr>
          <p:cNvPr id="11"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8707" y="2453211"/>
            <a:ext cx="1810868" cy="1206774"/>
          </a:xfrm>
          <a:prstGeom prst="rect">
            <a:avLst/>
          </a:prstGeom>
          <a:effectLst>
            <a:outerShdw blurRad="50800" dist="38100" dir="2700000" algn="tl" rotWithShape="0">
              <a:prstClr val="black">
                <a:alpha val="40000"/>
              </a:prstClr>
            </a:outerShdw>
          </a:effectLst>
        </p:spPr>
      </p:pic>
      <p:pic>
        <p:nvPicPr>
          <p:cNvPr id="12"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350" y="2457891"/>
            <a:ext cx="1819324" cy="1212408"/>
          </a:xfrm>
          <a:prstGeom prst="rect">
            <a:avLst/>
          </a:prstGeom>
          <a:effectLst>
            <a:outerShdw blurRad="50800" dist="38100" dir="2700000" algn="tl" rotWithShape="0">
              <a:prstClr val="black">
                <a:alpha val="40000"/>
              </a:prstClr>
            </a:outerShdw>
          </a:effectLst>
        </p:spPr>
      </p:pic>
      <p:pic>
        <p:nvPicPr>
          <p:cNvPr id="13"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50" y="1124519"/>
            <a:ext cx="1814723" cy="1209343"/>
          </a:xfrm>
          <a:prstGeom prst="rect">
            <a:avLst/>
          </a:prstGeom>
          <a:effectLst>
            <a:outerShdw blurRad="50800" dist="38100" dir="2700000" algn="tl" rotWithShape="0">
              <a:prstClr val="black">
                <a:alpha val="40000"/>
              </a:prstClr>
            </a:outerShdw>
          </a:effectLst>
        </p:spPr>
      </p:pic>
      <p:pic>
        <p:nvPicPr>
          <p:cNvPr id="15"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823" y="1128268"/>
            <a:ext cx="1798676" cy="1199703"/>
          </a:xfrm>
          <a:prstGeom prst="rect">
            <a:avLst/>
          </a:prstGeom>
          <a:effectLst>
            <a:outerShdw blurRad="50800" dist="38100" dir="2700000" algn="tl" rotWithShape="0">
              <a:prstClr val="black">
                <a:alpha val="40000"/>
              </a:prstClr>
            </a:outerShdw>
          </a:effectLst>
        </p:spPr>
      </p:pic>
      <p:pic>
        <p:nvPicPr>
          <p:cNvPr id="17"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7649" y="2457890"/>
            <a:ext cx="1817726" cy="1212409"/>
          </a:xfrm>
          <a:prstGeom prst="rect">
            <a:avLst/>
          </a:prstGeom>
          <a:effectLst>
            <a:outerShdw blurRad="50800" dist="38100" dir="2700000" algn="tl" rotWithShape="0">
              <a:prstClr val="black">
                <a:alpha val="40000"/>
              </a:prstClr>
            </a:outerShdw>
          </a:effectLst>
        </p:spPr>
      </p:pic>
      <p:pic>
        <p:nvPicPr>
          <p:cNvPr id="19"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5823" y="2457890"/>
            <a:ext cx="1798676" cy="1199702"/>
          </a:xfrm>
          <a:prstGeom prst="rect">
            <a:avLst/>
          </a:prstGeom>
          <a:effectLst>
            <a:outerShdw blurRad="50800" dist="38100" dir="2700000" algn="tl" rotWithShape="0">
              <a:prstClr val="black">
                <a:alpha val="40000"/>
              </a:prstClr>
            </a:outerShdw>
          </a:effectLst>
        </p:spPr>
      </p:pic>
      <p:sp>
        <p:nvSpPr>
          <p:cNvPr id="23" name="Rectangle 31"/>
          <p:cNvSpPr/>
          <p:nvPr/>
        </p:nvSpPr>
        <p:spPr>
          <a:xfrm>
            <a:off x="528547" y="39899"/>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Our experience</a:t>
            </a:r>
          </a:p>
        </p:txBody>
      </p:sp>
      <p:grpSp>
        <p:nvGrpSpPr>
          <p:cNvPr id="2" name="Группа 1"/>
          <p:cNvGrpSpPr/>
          <p:nvPr/>
        </p:nvGrpSpPr>
        <p:grpSpPr>
          <a:xfrm>
            <a:off x="1544839" y="3953635"/>
            <a:ext cx="3713437" cy="2537304"/>
            <a:chOff x="1684539" y="3953635"/>
            <a:chExt cx="3713437" cy="2537304"/>
          </a:xfrm>
        </p:grpSpPr>
        <p:grpSp>
          <p:nvGrpSpPr>
            <p:cNvPr id="24" name="Группа 23"/>
            <p:cNvGrpSpPr/>
            <p:nvPr/>
          </p:nvGrpSpPr>
          <p:grpSpPr>
            <a:xfrm>
              <a:off x="1684539" y="3953635"/>
              <a:ext cx="2909232" cy="2340428"/>
              <a:chOff x="447037" y="4083916"/>
              <a:chExt cx="2909232" cy="1967523"/>
            </a:xfrm>
          </p:grpSpPr>
          <p:sp>
            <p:nvSpPr>
              <p:cNvPr id="25" name="Прямоугольник 24"/>
              <p:cNvSpPr/>
              <p:nvPr/>
            </p:nvSpPr>
            <p:spPr>
              <a:xfrm>
                <a:off x="447037" y="4083916"/>
                <a:ext cx="2909232" cy="1967523"/>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2145" y="4131913"/>
                <a:ext cx="2683363" cy="284612"/>
              </a:xfrm>
              <a:prstGeom prst="rect">
                <a:avLst/>
              </a:prstGeom>
              <a:noFill/>
            </p:spPr>
            <p:txBody>
              <a:bodyPr wrap="none" rtlCol="0">
                <a:spAutoFit/>
              </a:bodyPr>
              <a:lstStyle/>
              <a:p>
                <a:r>
                  <a:rPr lang="it-IT"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IV Model SCO, November 2019</a:t>
                </a:r>
              </a:p>
            </p:txBody>
          </p:sp>
        </p:grpSp>
        <p:pic>
          <p:nvPicPr>
            <p:cNvPr id="7" name="Picture 1"/>
            <p:cNvPicPr>
              <a:picLocks noChangeAspect="1"/>
            </p:cNvPicPr>
            <p:nvPr/>
          </p:nvPicPr>
          <p:blipFill>
            <a:blip r:embed="rId12" cstate="print">
              <a:lum bright="4000"/>
              <a:extLst>
                <a:ext uri="{28A0092B-C50C-407E-A947-70E740481C1C}">
                  <a14:useLocalDpi xmlns:a14="http://schemas.microsoft.com/office/drawing/2010/main" val="0"/>
                </a:ext>
              </a:extLst>
            </a:blip>
            <a:stretch>
              <a:fillRect/>
            </a:stretch>
          </p:blipFill>
          <p:spPr>
            <a:xfrm>
              <a:off x="1900822" y="4524483"/>
              <a:ext cx="3497154" cy="1966456"/>
            </a:xfrm>
            <a:prstGeom prst="rect">
              <a:avLst/>
            </a:prstGeom>
            <a:effectLst>
              <a:outerShdw blurRad="50800" dist="38100" dir="2700000" algn="tl" rotWithShape="0">
                <a:prstClr val="black">
                  <a:alpha val="40000"/>
                </a:prstClr>
              </a:outerShdw>
            </a:effectLst>
          </p:spPr>
        </p:pic>
      </p:grpSp>
      <p:grpSp>
        <p:nvGrpSpPr>
          <p:cNvPr id="33" name="Группа 32"/>
          <p:cNvGrpSpPr/>
          <p:nvPr/>
        </p:nvGrpSpPr>
        <p:grpSpPr>
          <a:xfrm>
            <a:off x="6095235" y="3953635"/>
            <a:ext cx="4858708" cy="2590283"/>
            <a:chOff x="6095235" y="3953635"/>
            <a:chExt cx="4858708" cy="2590283"/>
          </a:xfrm>
        </p:grpSpPr>
        <p:sp>
          <p:nvSpPr>
            <p:cNvPr id="29" name="Прямоугольник 28"/>
            <p:cNvSpPr/>
            <p:nvPr/>
          </p:nvSpPr>
          <p:spPr>
            <a:xfrm>
              <a:off x="6515101" y="3953635"/>
              <a:ext cx="4381444" cy="213657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598455" y="4040914"/>
              <a:ext cx="4355488"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Model SCO at Tsinghua University, November 2019</a:t>
              </a:r>
            </a:p>
          </p:txBody>
        </p:sp>
        <p:pic>
          <p:nvPicPr>
            <p:cNvPr id="14" name="Picture 25"/>
            <p:cNvPicPr>
              <a:picLocks noChangeAspect="1"/>
            </p:cNvPicPr>
            <p:nvPr/>
          </p:nvPicPr>
          <p:blipFill rotWithShape="1">
            <a:blip r:embed="rId13">
              <a:lum bright="13000"/>
              <a:extLst>
                <a:ext uri="{28A0092B-C50C-407E-A947-70E740481C1C}">
                  <a14:useLocalDpi xmlns:a14="http://schemas.microsoft.com/office/drawing/2010/main" val="0"/>
                </a:ext>
              </a:extLst>
            </a:blip>
            <a:srcRect l="7026" t="5045" b="20069"/>
            <a:stretch>
              <a:fillRect/>
            </a:stretch>
          </p:blipFill>
          <p:spPr>
            <a:xfrm>
              <a:off x="6095235" y="4542971"/>
              <a:ext cx="4134359" cy="2000947"/>
            </a:xfrm>
            <a:prstGeom prst="rect">
              <a:avLst/>
            </a:prstGeom>
            <a:effectLst>
              <a:outerShdw blurRad="50800" dist="38100" dir="2700000" algn="tl" rotWithShape="0">
                <a:prstClr val="black">
                  <a:alpha val="40000"/>
                </a:prstClr>
              </a:outerShdw>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28547" y="39899"/>
            <a:ext cx="61286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Our experience</a:t>
            </a:r>
          </a:p>
        </p:txBody>
      </p:sp>
      <p:grpSp>
        <p:nvGrpSpPr>
          <p:cNvPr id="26" name="Группа 25"/>
          <p:cNvGrpSpPr/>
          <p:nvPr/>
        </p:nvGrpSpPr>
        <p:grpSpPr>
          <a:xfrm>
            <a:off x="1656044" y="4151529"/>
            <a:ext cx="2575275" cy="1915992"/>
            <a:chOff x="1599642" y="3976340"/>
            <a:chExt cx="2575275" cy="1915992"/>
          </a:xfrm>
        </p:grpSpPr>
        <p:sp>
          <p:nvSpPr>
            <p:cNvPr id="21" name="Прямоугольник 20"/>
            <p:cNvSpPr/>
            <p:nvPr/>
          </p:nvSpPr>
          <p:spPr>
            <a:xfrm>
              <a:off x="1599642" y="3976340"/>
              <a:ext cx="2550163" cy="191599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84391" y="4035282"/>
              <a:ext cx="2390526"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V Model SCO, August 2020</a:t>
              </a:r>
            </a:p>
          </p:txBody>
        </p:sp>
      </p:grpSp>
      <p:grpSp>
        <p:nvGrpSpPr>
          <p:cNvPr id="2" name="Группа 1"/>
          <p:cNvGrpSpPr/>
          <p:nvPr/>
        </p:nvGrpSpPr>
        <p:grpSpPr>
          <a:xfrm>
            <a:off x="6869362" y="4151529"/>
            <a:ext cx="2746754" cy="1935134"/>
            <a:chOff x="8362950" y="3957666"/>
            <a:chExt cx="2746754" cy="1935134"/>
          </a:xfrm>
        </p:grpSpPr>
        <p:sp>
          <p:nvSpPr>
            <p:cNvPr id="24" name="Прямоугольник 23"/>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88062" y="4016608"/>
              <a:ext cx="2721642" cy="338554"/>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VI Model SCO, December 2020</a:t>
              </a:r>
            </a:p>
          </p:txBody>
        </p:sp>
      </p:grpSp>
      <p:pic>
        <p:nvPicPr>
          <p:cNvPr id="28" name="Рисунок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3163" y="4583951"/>
            <a:ext cx="2782847" cy="1996306"/>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270" y="4607967"/>
            <a:ext cx="3203379" cy="1935134"/>
          </a:xfrm>
          <a:prstGeom prst="rect">
            <a:avLst/>
          </a:prstGeom>
        </p:spPr>
      </p:pic>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810" y="2516133"/>
            <a:ext cx="2021863" cy="1196613"/>
          </a:xfrm>
          <a:prstGeom prst="rect">
            <a:avLst/>
          </a:prstGeom>
        </p:spPr>
      </p:pic>
      <p:pic>
        <p:nvPicPr>
          <p:cNvPr id="32" name="Рисунок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002" y="1140716"/>
            <a:ext cx="1964792" cy="1251051"/>
          </a:xfrm>
          <a:prstGeom prst="rect">
            <a:avLst/>
          </a:prstGeom>
        </p:spPr>
      </p:pic>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3553" y="2515336"/>
            <a:ext cx="1763206" cy="1216252"/>
          </a:xfrm>
          <a:prstGeom prst="rect">
            <a:avLst/>
          </a:prstGeom>
        </p:spPr>
      </p:pic>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270" y="2500645"/>
            <a:ext cx="2302052" cy="1212101"/>
          </a:xfrm>
          <a:prstGeom prst="rect">
            <a:avLst/>
          </a:prstGeom>
        </p:spPr>
      </p:pic>
      <p:pic>
        <p:nvPicPr>
          <p:cNvPr id="38" name="Рисунок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7270" y="1131846"/>
            <a:ext cx="2237283" cy="1251052"/>
          </a:xfrm>
          <a:prstGeom prst="rect">
            <a:avLst/>
          </a:prstGeom>
        </p:spPr>
      </p:pic>
      <p:pic>
        <p:nvPicPr>
          <p:cNvPr id="40" name="Рисунок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2361" y="1140585"/>
            <a:ext cx="1795058" cy="1252877"/>
          </a:xfrm>
          <a:prstGeom prst="rect">
            <a:avLst/>
          </a:prstGeom>
        </p:spPr>
      </p:pic>
      <p:pic>
        <p:nvPicPr>
          <p:cNvPr id="42" name="Рисунок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566" y="2514932"/>
            <a:ext cx="1714455" cy="1217613"/>
          </a:xfrm>
          <a:prstGeom prst="rect">
            <a:avLst/>
          </a:prstGeom>
        </p:spPr>
      </p:pic>
      <p:pic>
        <p:nvPicPr>
          <p:cNvPr id="46" name="Рисунок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4404" y="1131846"/>
            <a:ext cx="2491933" cy="1251052"/>
          </a:xfrm>
          <a:prstGeom prst="rect">
            <a:avLst/>
          </a:prstGeom>
        </p:spPr>
      </p:pic>
      <p:pic>
        <p:nvPicPr>
          <p:cNvPr id="48" name="Рисунок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568" y="1144226"/>
            <a:ext cx="1714454" cy="1238606"/>
          </a:xfrm>
          <a:prstGeom prst="rect">
            <a:avLst/>
          </a:prstGeom>
        </p:spPr>
      </p:pic>
      <p:pic>
        <p:nvPicPr>
          <p:cNvPr id="50" name="Рисунок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24404" y="2500644"/>
            <a:ext cx="2233936" cy="12309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28547" y="39899"/>
            <a:ext cx="3190525" cy="1066702"/>
          </a:xfrm>
          <a:prstGeom prst="rect">
            <a:avLst/>
          </a:prstGeom>
        </p:spPr>
        <p:txBody>
          <a:bodyPr wrap="square">
            <a:spAutoFit/>
          </a:bodyPr>
          <a:lstStyle/>
          <a:p>
            <a:pPr algn="just">
              <a:lnSpc>
                <a:spcPct val="173000"/>
              </a:lnSpc>
              <a:spcBef>
                <a:spcPts val="1880"/>
              </a:spcBef>
              <a:spcAft>
                <a:spcPts val="1880"/>
              </a:spcAft>
            </a:pPr>
            <a:r>
              <a:rPr lang="en-US" altLang="zh-CN"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Our experience</a:t>
            </a:r>
          </a:p>
        </p:txBody>
      </p:sp>
      <p:sp>
        <p:nvSpPr>
          <p:cNvPr id="5" name="TextBox 4"/>
          <p:cNvSpPr txBox="1"/>
          <p:nvPr/>
        </p:nvSpPr>
        <p:spPr>
          <a:xfrm>
            <a:off x="4580422" y="4014934"/>
            <a:ext cx="184666" cy="338554"/>
          </a:xfrm>
          <a:prstGeom prst="rect">
            <a:avLst/>
          </a:prstGeom>
          <a:noFill/>
        </p:spPr>
        <p:txBody>
          <a:bodyPr wrap="none" rtlCol="0">
            <a:spAutoFit/>
          </a:bodyPr>
          <a:lstStyle/>
          <a:p>
            <a:endParaRPr lang="ru-RU" sz="1600" b="1" dirty="0">
              <a:solidFill>
                <a:srgbClr val="002060"/>
              </a:solidFill>
              <a:effectLst>
                <a:outerShdw blurRad="38100" dist="38100" dir="2700000" algn="tl">
                  <a:srgbClr val="000000">
                    <a:alpha val="43137"/>
                  </a:srgbClr>
                </a:outerShdw>
              </a:effectLst>
              <a:latin typeface="+mj-lt"/>
              <a:cs typeface="Baghdad" panose="01000500000000020004" pitchFamily="2" charset="-78"/>
            </a:endParaRPr>
          </a:p>
        </p:txBody>
      </p:sp>
      <p:grpSp>
        <p:nvGrpSpPr>
          <p:cNvPr id="2" name="Группа 1"/>
          <p:cNvGrpSpPr/>
          <p:nvPr/>
        </p:nvGrpSpPr>
        <p:grpSpPr>
          <a:xfrm>
            <a:off x="4309126" y="4019205"/>
            <a:ext cx="4318550" cy="2205507"/>
            <a:chOff x="8321083" y="3957666"/>
            <a:chExt cx="3220557" cy="1935134"/>
          </a:xfrm>
        </p:grpSpPr>
        <p:sp>
          <p:nvSpPr>
            <p:cNvPr id="24" name="Прямоугольник 23"/>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21083" y="3975524"/>
              <a:ext cx="3220557" cy="338554"/>
            </a:xfrm>
            <a:prstGeom prst="rect">
              <a:avLst/>
            </a:prstGeom>
            <a:noFill/>
          </p:spPr>
          <p:txBody>
            <a:bodyPr wrap="squar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 Model SCO at </a:t>
              </a:r>
              <a:r>
                <a:rPr lang="en-US" sz="1600" b="1" dirty="0" err="1">
                  <a:solidFill>
                    <a:srgbClr val="002060"/>
                  </a:solidFill>
                  <a:effectLst>
                    <a:outerShdw blurRad="38100" dist="38100" dir="2700000" algn="tl">
                      <a:srgbClr val="000000">
                        <a:alpha val="43137"/>
                      </a:srgbClr>
                    </a:outerShdw>
                  </a:effectLst>
                  <a:latin typeface="+mj-lt"/>
                  <a:cs typeface="Baghdad" panose="01000500000000020004" pitchFamily="2" charset="-78"/>
                </a:rPr>
                <a:t>Nankai</a:t>
              </a:r>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 University, May 2021</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988" y="1139287"/>
            <a:ext cx="1895642" cy="1264813"/>
          </a:xfrm>
          <a:prstGeom prst="rect">
            <a:avLst/>
          </a:prstGeom>
        </p:spPr>
      </p:pic>
      <p:pic>
        <p:nvPicPr>
          <p:cNvPr id="6" name="Picture 5" descr="162339854248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029" y="1139185"/>
            <a:ext cx="1900115" cy="1266249"/>
          </a:xfrm>
          <a:prstGeom prst="rect">
            <a:avLst/>
          </a:prstGeom>
        </p:spPr>
      </p:pic>
      <p:pic>
        <p:nvPicPr>
          <p:cNvPr id="7" name="Picture 6" descr="162339854245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800" y="2516134"/>
            <a:ext cx="1795618" cy="1196611"/>
          </a:xfrm>
          <a:prstGeom prst="rect">
            <a:avLst/>
          </a:prstGeom>
        </p:spPr>
      </p:pic>
      <p:pic>
        <p:nvPicPr>
          <p:cNvPr id="9" name="Picture 8" descr="162339854240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9562" y="2516134"/>
            <a:ext cx="2656282" cy="1195327"/>
          </a:xfrm>
          <a:prstGeom prst="rect">
            <a:avLst/>
          </a:prstGeom>
        </p:spPr>
      </p:pic>
      <p:pic>
        <p:nvPicPr>
          <p:cNvPr id="11" name="Picture 10" descr="AVAZ137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543" y="1139960"/>
            <a:ext cx="2752685" cy="1265474"/>
          </a:xfrm>
          <a:prstGeom prst="rect">
            <a:avLst/>
          </a:prstGeom>
        </p:spPr>
      </p:pic>
      <p:pic>
        <p:nvPicPr>
          <p:cNvPr id="13" name="Picture 12" descr="IMG_4116.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8600" y="2524770"/>
            <a:ext cx="1786443" cy="1190962"/>
          </a:xfrm>
          <a:prstGeom prst="rect">
            <a:avLst/>
          </a:prstGeom>
        </p:spPr>
      </p:pic>
      <p:pic>
        <p:nvPicPr>
          <p:cNvPr id="14" name="Picture 13" descr="IMG_4108.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4456" y="1131186"/>
            <a:ext cx="1909371" cy="1272914"/>
          </a:xfrm>
          <a:prstGeom prst="rect">
            <a:avLst/>
          </a:prstGeom>
        </p:spPr>
      </p:pic>
      <p:pic>
        <p:nvPicPr>
          <p:cNvPr id="15" name="Picture 14" descr="IMG_4069.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377" y="2516135"/>
            <a:ext cx="1783782" cy="1189188"/>
          </a:xfrm>
          <a:prstGeom prst="rect">
            <a:avLst/>
          </a:prstGeom>
        </p:spPr>
      </p:pic>
      <p:pic>
        <p:nvPicPr>
          <p:cNvPr id="16" name="Picture 15" descr="IMG_4096.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1185" y="2516134"/>
            <a:ext cx="1783784" cy="1189189"/>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4542" y="4725794"/>
            <a:ext cx="2918597" cy="1981622"/>
          </a:xfrm>
          <a:prstGeom prst="rect">
            <a:avLst/>
          </a:prstGeom>
        </p:spPr>
      </p:pic>
      <p:grpSp>
        <p:nvGrpSpPr>
          <p:cNvPr id="28" name="Группа 24"/>
          <p:cNvGrpSpPr/>
          <p:nvPr/>
        </p:nvGrpSpPr>
        <p:grpSpPr>
          <a:xfrm>
            <a:off x="396988" y="3999692"/>
            <a:ext cx="3871284" cy="2141434"/>
            <a:chOff x="4102099" y="3956137"/>
            <a:chExt cx="3200923" cy="2233432"/>
          </a:xfrm>
        </p:grpSpPr>
        <p:sp>
          <p:nvSpPr>
            <p:cNvPr id="29" name="Прямоугольник 22"/>
            <p:cNvSpPr/>
            <p:nvPr/>
          </p:nvSpPr>
          <p:spPr>
            <a:xfrm>
              <a:off x="4102099" y="3956137"/>
              <a:ext cx="2900243" cy="223343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4"/>
            <p:cNvSpPr txBox="1"/>
            <p:nvPr/>
          </p:nvSpPr>
          <p:spPr>
            <a:xfrm>
              <a:off x="4177230" y="3967039"/>
              <a:ext cx="3125792" cy="584775"/>
            </a:xfrm>
            <a:prstGeom prst="rect">
              <a:avLst/>
            </a:prstGeom>
            <a:noFill/>
          </p:spPr>
          <p:txBody>
            <a:bodyPr wrap="non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II Model SCO at Tsinghua University,</a:t>
              </a:r>
            </a:p>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December 2020</a:t>
              </a:r>
            </a:p>
          </p:txBody>
        </p:sp>
      </p:grpSp>
      <p:pic>
        <p:nvPicPr>
          <p:cNvPr id="31" name="Рисунок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841" y="4780363"/>
            <a:ext cx="3452780" cy="1935134"/>
          </a:xfrm>
          <a:prstGeom prst="rect">
            <a:avLst/>
          </a:prstGeom>
        </p:spPr>
      </p:pic>
      <p:grpSp>
        <p:nvGrpSpPr>
          <p:cNvPr id="21" name="Группа 25">
            <a:extLst>
              <a:ext uri="{FF2B5EF4-FFF2-40B4-BE49-F238E27FC236}">
                <a16:creationId xmlns:a16="http://schemas.microsoft.com/office/drawing/2014/main" id="{8756530D-5DB5-A86E-D285-08D9936D7F1E}"/>
              </a:ext>
            </a:extLst>
          </p:cNvPr>
          <p:cNvGrpSpPr/>
          <p:nvPr/>
        </p:nvGrpSpPr>
        <p:grpSpPr>
          <a:xfrm>
            <a:off x="8442883" y="3999692"/>
            <a:ext cx="3341293" cy="1917276"/>
            <a:chOff x="447037" y="4082633"/>
            <a:chExt cx="2550163" cy="1917276"/>
          </a:xfrm>
        </p:grpSpPr>
        <p:sp>
          <p:nvSpPr>
            <p:cNvPr id="23" name="Прямоугольник 20">
              <a:extLst>
                <a:ext uri="{FF2B5EF4-FFF2-40B4-BE49-F238E27FC236}">
                  <a16:creationId xmlns:a16="http://schemas.microsoft.com/office/drawing/2014/main" id="{4378BF40-8665-7B99-2EF4-CDDFA071D10C}"/>
                </a:ext>
              </a:extLst>
            </p:cNvPr>
            <p:cNvSpPr/>
            <p:nvPr/>
          </p:nvSpPr>
          <p:spPr>
            <a:xfrm>
              <a:off x="447037" y="4083917"/>
              <a:ext cx="2550163" cy="191599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26267C0-71F3-CD24-CDB0-33BA8924FF18}"/>
                </a:ext>
              </a:extLst>
            </p:cNvPr>
            <p:cNvSpPr txBox="1"/>
            <p:nvPr/>
          </p:nvSpPr>
          <p:spPr>
            <a:xfrm>
              <a:off x="447037" y="4082633"/>
              <a:ext cx="2499713" cy="338554"/>
            </a:xfrm>
            <a:prstGeom prst="rect">
              <a:avLst/>
            </a:prstGeom>
            <a:noFill/>
          </p:spPr>
          <p:txBody>
            <a:bodyPr wrap="none" rtlCol="0">
              <a:spAutoFit/>
            </a:bodyPr>
            <a:lstStyle/>
            <a:p>
              <a:r>
                <a:rPr lang="en-US" altLang="zh-CN" sz="1600" dirty="0">
                  <a:solidFill>
                    <a:srgbClr val="002060"/>
                  </a:solidFill>
                  <a:effectLst>
                    <a:outerShdw blurRad="38100" dist="38100" dir="2700000" algn="tl">
                      <a:srgbClr val="000000">
                        <a:alpha val="43137"/>
                      </a:srgbClr>
                    </a:outerShdw>
                  </a:effectLst>
                  <a:cs typeface="Baghdad" panose="01000500000000020004" pitchFamily="2" charset="-78"/>
                </a:rPr>
                <a:t>VII Model SCO, Dushanbe, May 2021</a:t>
              </a:r>
            </a:p>
          </p:txBody>
        </p:sp>
      </p:grpSp>
      <p:pic>
        <p:nvPicPr>
          <p:cNvPr id="26" name="Picture 25" descr="1623398475323.jpg">
            <a:extLst>
              <a:ext uri="{FF2B5EF4-FFF2-40B4-BE49-F238E27FC236}">
                <a16:creationId xmlns:a16="http://schemas.microsoft.com/office/drawing/2014/main" id="{F6C8F1F5-60CE-EA6C-12E3-977ABC8BD5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08060" y="4667141"/>
            <a:ext cx="2642162" cy="19816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1"/>
          <p:cNvSpPr/>
          <p:nvPr/>
        </p:nvSpPr>
        <p:spPr>
          <a:xfrm>
            <a:off x="528547" y="39899"/>
            <a:ext cx="3190525" cy="1066702"/>
          </a:xfrm>
          <a:prstGeom prst="rect">
            <a:avLst/>
          </a:prstGeom>
        </p:spPr>
        <p:txBody>
          <a:bodyPr wrap="square">
            <a:spAutoFit/>
          </a:bodyPr>
          <a:lstStyle/>
          <a:p>
            <a:pPr algn="just">
              <a:lnSpc>
                <a:spcPct val="173000"/>
              </a:lnSpc>
              <a:spcBef>
                <a:spcPts val="1880"/>
              </a:spcBef>
              <a:spcAft>
                <a:spcPts val="1880"/>
              </a:spcAft>
            </a:pPr>
            <a:r>
              <a:rPr lang="en-US" altLang="zh-CN"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Our experience</a:t>
            </a:r>
          </a:p>
        </p:txBody>
      </p:sp>
      <p:sp>
        <p:nvSpPr>
          <p:cNvPr id="5" name="TextBox 4"/>
          <p:cNvSpPr txBox="1"/>
          <p:nvPr/>
        </p:nvSpPr>
        <p:spPr>
          <a:xfrm>
            <a:off x="4580422" y="4014934"/>
            <a:ext cx="184666" cy="338554"/>
          </a:xfrm>
          <a:prstGeom prst="rect">
            <a:avLst/>
          </a:prstGeom>
          <a:noFill/>
        </p:spPr>
        <p:txBody>
          <a:bodyPr wrap="none" rtlCol="0">
            <a:spAutoFit/>
          </a:bodyPr>
          <a:lstStyle/>
          <a:p>
            <a:endParaRPr lang="ru-RU" sz="1600" b="1" dirty="0">
              <a:solidFill>
                <a:srgbClr val="002060"/>
              </a:solidFill>
              <a:effectLst>
                <a:outerShdw blurRad="38100" dist="38100" dir="2700000" algn="tl">
                  <a:srgbClr val="000000">
                    <a:alpha val="43137"/>
                  </a:srgbClr>
                </a:outerShdw>
              </a:effectLst>
              <a:latin typeface="+mj-lt"/>
              <a:cs typeface="Baghdad" panose="01000500000000020004" pitchFamily="2" charset="-78"/>
            </a:endParaRPr>
          </a:p>
        </p:txBody>
      </p:sp>
      <p:grpSp>
        <p:nvGrpSpPr>
          <p:cNvPr id="2" name="Группа 1"/>
          <p:cNvGrpSpPr/>
          <p:nvPr/>
        </p:nvGrpSpPr>
        <p:grpSpPr>
          <a:xfrm>
            <a:off x="679652" y="4159931"/>
            <a:ext cx="3116017" cy="1935134"/>
            <a:chOff x="8314629" y="3957666"/>
            <a:chExt cx="2623631" cy="1935134"/>
          </a:xfrm>
        </p:grpSpPr>
        <p:sp>
          <p:nvSpPr>
            <p:cNvPr id="24" name="Прямоугольник 23"/>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14629" y="4025814"/>
              <a:ext cx="2623631" cy="338554"/>
            </a:xfrm>
            <a:prstGeom prst="rect">
              <a:avLst/>
            </a:prstGeom>
            <a:noFill/>
          </p:spPr>
          <p:txBody>
            <a:bodyPr wrap="squar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VIII Model SCO, Tashkent, Nov. 2021</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5" y="2540725"/>
            <a:ext cx="1897219" cy="12648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136" y="1122570"/>
            <a:ext cx="1899373" cy="12662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685" y="2575727"/>
            <a:ext cx="1794916" cy="119661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4664" y="2591793"/>
            <a:ext cx="1792990" cy="119532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9" y="1122570"/>
            <a:ext cx="1898211" cy="1265474"/>
          </a:xfrm>
          <a:prstGeom prst="rect">
            <a:avLst/>
          </a:prstGeom>
        </p:spPr>
      </p:pic>
      <p:pic>
        <p:nvPicPr>
          <p:cNvPr id="12" name="Picture 11" descr="IMG_411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597" y="4854947"/>
            <a:ext cx="2959515" cy="197301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6796" y="2589573"/>
            <a:ext cx="1786443" cy="1190962"/>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0647" y="1124980"/>
            <a:ext cx="1909371" cy="1272914"/>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5502" y="2597932"/>
            <a:ext cx="1783782" cy="1189188"/>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3773" y="1157869"/>
            <a:ext cx="1783783" cy="1189189"/>
          </a:xfrm>
          <a:prstGeom prst="rect">
            <a:avLst/>
          </a:prstGeom>
        </p:spPr>
      </p:pic>
      <p:grpSp>
        <p:nvGrpSpPr>
          <p:cNvPr id="23" name="Группа 1"/>
          <p:cNvGrpSpPr/>
          <p:nvPr/>
        </p:nvGrpSpPr>
        <p:grpSpPr>
          <a:xfrm>
            <a:off x="4241932" y="4153529"/>
            <a:ext cx="3116017" cy="1935134"/>
            <a:chOff x="8314629" y="3957666"/>
            <a:chExt cx="2623631" cy="1935134"/>
          </a:xfrm>
        </p:grpSpPr>
        <p:sp>
          <p:nvSpPr>
            <p:cNvPr id="25" name="Прямоугольник 23"/>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6"/>
            <p:cNvSpPr txBox="1"/>
            <p:nvPr/>
          </p:nvSpPr>
          <p:spPr>
            <a:xfrm>
              <a:off x="8314629" y="4025814"/>
              <a:ext cx="2623631" cy="338554"/>
            </a:xfrm>
            <a:prstGeom prst="rect">
              <a:avLst/>
            </a:prstGeom>
            <a:noFill/>
          </p:spPr>
          <p:txBody>
            <a:bodyPr wrap="squar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IX Model SCO, </a:t>
              </a:r>
              <a:r>
                <a:rPr lang="en-US" sz="1600" b="1" dirty="0" err="1">
                  <a:solidFill>
                    <a:srgbClr val="002060"/>
                  </a:solidFill>
                  <a:effectLst>
                    <a:outerShdw blurRad="38100" dist="38100" dir="2700000" algn="tl">
                      <a:srgbClr val="000000">
                        <a:alpha val="43137"/>
                      </a:srgbClr>
                    </a:outerShdw>
                  </a:effectLst>
                  <a:latin typeface="+mj-lt"/>
                  <a:cs typeface="Baghdad" panose="01000500000000020004" pitchFamily="2" charset="-78"/>
                </a:rPr>
                <a:t>Guliston</a:t>
              </a:r>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 March 2022</a:t>
              </a:r>
            </a:p>
          </p:txBody>
        </p:sp>
      </p:grpSp>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5293" y="4982287"/>
            <a:ext cx="3658578" cy="1693786"/>
          </a:xfrm>
          <a:prstGeom prst="rect">
            <a:avLst/>
          </a:prstGeom>
        </p:spPr>
      </p:pic>
      <p:pic>
        <p:nvPicPr>
          <p:cNvPr id="28" name="Picture 2" descr="1623398542372.jpg"/>
          <p:cNvPicPr>
            <a:picLocks noChangeAspect="1"/>
          </p:cNvPicPr>
          <p:nvPr/>
        </p:nvPicPr>
        <p:blipFill rotWithShape="1">
          <a:blip r:embed="rId13" cstate="print">
            <a:extLst>
              <a:ext uri="{28A0092B-C50C-407E-A947-70E740481C1C}">
                <a14:useLocalDpi xmlns:a14="http://schemas.microsoft.com/office/drawing/2010/main" val="0"/>
              </a:ext>
            </a:extLst>
          </a:blip>
          <a:srcRect l="8156" t="30725" r="5211" b="21211"/>
          <a:stretch>
            <a:fillRect/>
          </a:stretch>
        </p:blipFill>
        <p:spPr>
          <a:xfrm>
            <a:off x="931565" y="1122570"/>
            <a:ext cx="3039636" cy="1264813"/>
          </a:xfrm>
          <a:prstGeom prst="rect">
            <a:avLst/>
          </a:prstGeom>
        </p:spPr>
      </p:pic>
      <p:grpSp>
        <p:nvGrpSpPr>
          <p:cNvPr id="29" name="Группа 1">
            <a:extLst>
              <a:ext uri="{FF2B5EF4-FFF2-40B4-BE49-F238E27FC236}">
                <a16:creationId xmlns:a16="http://schemas.microsoft.com/office/drawing/2014/main" id="{CCB24EFB-CD34-F9E5-ADA7-3CE5F69EA695}"/>
              </a:ext>
            </a:extLst>
          </p:cNvPr>
          <p:cNvGrpSpPr/>
          <p:nvPr/>
        </p:nvGrpSpPr>
        <p:grpSpPr>
          <a:xfrm>
            <a:off x="8194971" y="4153529"/>
            <a:ext cx="3116017" cy="1935134"/>
            <a:chOff x="8314629" y="3957666"/>
            <a:chExt cx="2623631" cy="1935134"/>
          </a:xfrm>
        </p:grpSpPr>
        <p:sp>
          <p:nvSpPr>
            <p:cNvPr id="30" name="Прямоугольник 23">
              <a:extLst>
                <a:ext uri="{FF2B5EF4-FFF2-40B4-BE49-F238E27FC236}">
                  <a16:creationId xmlns:a16="http://schemas.microsoft.com/office/drawing/2014/main" id="{0D767E43-07A1-51AC-192D-165F817398A7}"/>
                </a:ext>
              </a:extLst>
            </p:cNvPr>
            <p:cNvSpPr/>
            <p:nvPr/>
          </p:nvSpPr>
          <p:spPr>
            <a:xfrm>
              <a:off x="8362950" y="3957666"/>
              <a:ext cx="2575309" cy="1935134"/>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67500B5-EB15-FFBD-407C-C8FDB4759AF7}"/>
                </a:ext>
              </a:extLst>
            </p:cNvPr>
            <p:cNvSpPr txBox="1"/>
            <p:nvPr/>
          </p:nvSpPr>
          <p:spPr>
            <a:xfrm>
              <a:off x="8314629" y="4025814"/>
              <a:ext cx="2623631" cy="584775"/>
            </a:xfrm>
            <a:prstGeom prst="rect">
              <a:avLst/>
            </a:prstGeom>
            <a:noFill/>
          </p:spPr>
          <p:txBody>
            <a:bodyPr wrap="square" rtlCol="0">
              <a:spAutoFit/>
            </a:bodyPr>
            <a:lstStyle/>
            <a:p>
              <a:r>
                <a:rPr lang="en-US" sz="1600" b="1" dirty="0">
                  <a:solidFill>
                    <a:srgbClr val="002060"/>
                  </a:solidFill>
                  <a:effectLst>
                    <a:outerShdw blurRad="38100" dist="38100" dir="2700000" algn="tl">
                      <a:srgbClr val="000000">
                        <a:alpha val="43137"/>
                      </a:srgbClr>
                    </a:outerShdw>
                  </a:effectLst>
                  <a:latin typeface="+mj-lt"/>
                  <a:cs typeface="Baghdad" panose="01000500000000020004" pitchFamily="2" charset="-78"/>
                </a:rPr>
                <a:t>II Nankai University Model SCO, May 2022</a:t>
              </a:r>
            </a:p>
          </p:txBody>
        </p:sp>
      </p:grpSp>
      <p:pic>
        <p:nvPicPr>
          <p:cNvPr id="20" name="Picture 19">
            <a:extLst>
              <a:ext uri="{FF2B5EF4-FFF2-40B4-BE49-F238E27FC236}">
                <a16:creationId xmlns:a16="http://schemas.microsoft.com/office/drawing/2014/main" id="{94D26342-E57D-645E-B66E-89647E5FD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69021" y="4806452"/>
            <a:ext cx="2999356" cy="18745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986" y="358475"/>
            <a:ext cx="5140741" cy="654795"/>
          </a:xfrm>
          <a:prstGeom prst="rect">
            <a:avLst/>
          </a:prstGeom>
          <a:noFill/>
        </p:spPr>
        <p:txBody>
          <a:bodyPr wrap="square" rtlCol="0">
            <a:spAutoFit/>
          </a:bodyPr>
          <a:lstStyle/>
          <a:p>
            <a:r>
              <a:rPr lang="en-US" sz="3655" b="1" dirty="0">
                <a:solidFill>
                  <a:schemeClr val="accent5">
                    <a:lumMod val="75000"/>
                  </a:schemeClr>
                </a:solidFill>
                <a:effectLst>
                  <a:outerShdw blurRad="38100" dist="38100" dir="2700000" algn="tl">
                    <a:srgbClr val="000000">
                      <a:alpha val="43137"/>
                    </a:srgbClr>
                  </a:outerShdw>
                </a:effectLst>
              </a:rPr>
              <a:t>About SCOLAR Network</a:t>
            </a:r>
          </a:p>
        </p:txBody>
      </p:sp>
      <p:pic>
        <p:nvPicPr>
          <p:cNvPr id="14"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400" b="13618"/>
          <a:stretch>
            <a:fillRect/>
          </a:stretch>
        </p:blipFill>
        <p:spPr>
          <a:xfrm>
            <a:off x="7631206" y="4381614"/>
            <a:ext cx="3737533" cy="2017059"/>
          </a:xfrm>
          <a:prstGeom prst="rect">
            <a:avLst/>
          </a:prstGeom>
          <a:effectLst>
            <a:outerShdw blurRad="50800" dist="38100" dir="2700000" algn="tl" rotWithShape="0">
              <a:prstClr val="black">
                <a:alpha val="40000"/>
              </a:prstClr>
            </a:outerShdw>
          </a:effectLst>
        </p:spPr>
      </p:pic>
      <p:pic>
        <p:nvPicPr>
          <p:cNvPr id="15"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00" b="15561"/>
          <a:stretch>
            <a:fillRect/>
          </a:stretch>
        </p:blipFill>
        <p:spPr>
          <a:xfrm>
            <a:off x="7546144" y="411640"/>
            <a:ext cx="3426413" cy="1974590"/>
          </a:xfrm>
          <a:prstGeom prst="rect">
            <a:avLst/>
          </a:prstGeom>
          <a:effectLst>
            <a:outerShdw blurRad="50800" dist="38100" dir="2700000" algn="tl" rotWithShape="0">
              <a:prstClr val="black">
                <a:alpha val="40000"/>
              </a:prstClr>
            </a:outerShdw>
          </a:effectLst>
        </p:spPr>
      </p:pic>
      <p:sp>
        <p:nvSpPr>
          <p:cNvPr id="16" name="Прямоугольник 15"/>
          <p:cNvSpPr/>
          <p:nvPr/>
        </p:nvSpPr>
        <p:spPr>
          <a:xfrm>
            <a:off x="510986" y="1212222"/>
            <a:ext cx="6663019" cy="5016758"/>
          </a:xfrm>
          <a:prstGeom prst="rect">
            <a:avLst/>
          </a:prstGeom>
        </p:spPr>
        <p:txBody>
          <a:bodyPr wrap="square">
            <a:spAutoFit/>
          </a:bodyPr>
          <a:lstStyle/>
          <a:p>
            <a:pPr algn="just"/>
            <a:r>
              <a:rPr lang="en-US" sz="1600" b="1" dirty="0">
                <a:solidFill>
                  <a:srgbClr val="043C5E"/>
                </a:solidFill>
                <a:latin typeface="Calibri Light" panose="020F0302020204030204" pitchFamily="34" charset="0"/>
                <a:cs typeface="Calibri Light" panose="020F0302020204030204" pitchFamily="34" charset="0"/>
              </a:rPr>
              <a:t>SCO Countries Youth Platform (SCOLAR Network)</a:t>
            </a:r>
            <a:r>
              <a:rPr lang="en-US" sz="1600" dirty="0">
                <a:solidFill>
                  <a:srgbClr val="043C5E"/>
                </a:solidFill>
                <a:latin typeface="Calibri Light" panose="020F0302020204030204" pitchFamily="34" charset="0"/>
                <a:cs typeface="Calibri Light" panose="020F0302020204030204" pitchFamily="34" charset="0"/>
              </a:rPr>
              <a:t> is a platform aimed at bringing together young leaders from 18 Shanghai Cooperation Organization (SCO) countries to strengthen connectivity, promote dialogue and contribute to regional development.</a:t>
            </a:r>
          </a:p>
          <a:p>
            <a:pPr algn="just"/>
            <a:endParaRPr lang="en-US" sz="1600" dirty="0">
              <a:solidFill>
                <a:srgbClr val="043C5E"/>
              </a:solidFill>
              <a:latin typeface="Calibri Light" panose="020F0302020204030204" pitchFamily="34" charset="0"/>
              <a:cs typeface="Calibri Light" panose="020F0302020204030204" pitchFamily="34" charset="0"/>
            </a:endParaRPr>
          </a:p>
          <a:p>
            <a:pPr algn="just"/>
            <a:r>
              <a:rPr lang="en-US" sz="1600" dirty="0">
                <a:solidFill>
                  <a:srgbClr val="043C5E"/>
                </a:solidFill>
                <a:latin typeface="Calibri Light" panose="020F0302020204030204" pitchFamily="34" charset="0"/>
                <a:cs typeface="Calibri Light" panose="020F0302020204030204" pitchFamily="34" charset="0"/>
              </a:rPr>
              <a:t>Founded on April 17th, 2017, and affiliated with the SCO Secretariat in Beijing, SCOLAR takes the “Shanghai Spirit” principles as a guide in its mission to strengthen the role of youth in developing their countries and the Eurasian region as a whole. The "Shanghai Spirit“, as a combination of the founding values of the SCO, includes mutual trust, mutual benefit, equality, consultation, respect for cultural diversity, and pursuit of common development. SCOLAR projects today include “Thought Leader” and Deep Dive series, as well as flagship events “AGORA: SCOLAR Vision” Youth Conference, “Model SCO” and SCOLAR Academy. SCOLAR organizes more than 60 events in a year in Beijing, Wuhan, Lanzhou, Nanjing, Kathmandu, Saint Petersburg, etc.</a:t>
            </a:r>
          </a:p>
          <a:p>
            <a:pPr algn="just"/>
            <a:endParaRPr lang="en-US" sz="1600" dirty="0">
              <a:solidFill>
                <a:srgbClr val="043C5E"/>
              </a:solidFill>
              <a:latin typeface="Calibri Light" panose="020F0302020204030204" pitchFamily="34" charset="0"/>
              <a:cs typeface="Calibri Light" panose="020F0302020204030204" pitchFamily="34" charset="0"/>
            </a:endParaRPr>
          </a:p>
          <a:p>
            <a:pPr algn="just"/>
            <a:r>
              <a:rPr lang="en-US" sz="1600" dirty="0">
                <a:solidFill>
                  <a:srgbClr val="043C5E"/>
                </a:solidFill>
                <a:latin typeface="Calibri Light" panose="020F0302020204030204" pitchFamily="34" charset="0"/>
                <a:cs typeface="Calibri Light" panose="020F0302020204030204" pitchFamily="34" charset="0"/>
              </a:rPr>
              <a:t>SCOLAR Network works closely in partnership with institutions and organizations worldwide, including China Youth Center for International Exchange, Innoway (China's Silicon Valley), Taihe Institute, Tsinghua University, WEF Global Shapers Community, APEC Voices of the Future China and others.</a:t>
            </a:r>
          </a:p>
        </p:txBody>
      </p:sp>
      <p:pic>
        <p:nvPicPr>
          <p:cNvPr id="19" name="Рисунок 18"/>
          <p:cNvPicPr>
            <a:picLocks noChangeAspect="1"/>
          </p:cNvPicPr>
          <p:nvPr/>
        </p:nvPicPr>
        <p:blipFill rotWithShape="1">
          <a:blip r:embed="rId4" cstate="print">
            <a:extLst>
              <a:ext uri="{28A0092B-C50C-407E-A947-70E740481C1C}">
                <a14:useLocalDpi xmlns:a14="http://schemas.microsoft.com/office/drawing/2010/main" val="0"/>
              </a:ext>
            </a:extLst>
          </a:blip>
          <a:srcRect l="4440" b="6194"/>
          <a:stretch>
            <a:fillRect/>
          </a:stretch>
        </p:blipFill>
        <p:spPr>
          <a:xfrm>
            <a:off x="8377517" y="2190807"/>
            <a:ext cx="3566419" cy="2333066"/>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D950-67EE-03E2-E79A-F18FDC95EEBA}"/>
              </a:ext>
            </a:extLst>
          </p:cNvPr>
          <p:cNvSpPr>
            <a:spLocks noGrp="1"/>
          </p:cNvSpPr>
          <p:nvPr>
            <p:ph type="title"/>
          </p:nvPr>
        </p:nvSpPr>
        <p:spPr/>
        <p:txBody>
          <a:bodyPr/>
          <a:lstStyle/>
          <a:p>
            <a:r>
              <a:rPr lang="en-CN" dirty="0">
                <a:ln w="0"/>
                <a:solidFill>
                  <a:schemeClr val="accent5">
                    <a:lumMod val="75000"/>
                  </a:schemeClr>
                </a:solidFill>
                <a:effectLst>
                  <a:outerShdw blurRad="50800" dist="38100" dir="2700000" algn="tl" rotWithShape="0">
                    <a:prstClr val="black">
                      <a:alpha val="40000"/>
                    </a:prstClr>
                  </a:outerShdw>
                </a:effectLst>
              </a:rPr>
              <a:t>Future Development</a:t>
            </a:r>
          </a:p>
        </p:txBody>
      </p:sp>
      <p:sp>
        <p:nvSpPr>
          <p:cNvPr id="3" name="Content Placeholder 2">
            <a:extLst>
              <a:ext uri="{FF2B5EF4-FFF2-40B4-BE49-F238E27FC236}">
                <a16:creationId xmlns:a16="http://schemas.microsoft.com/office/drawing/2014/main" id="{7F4A1375-A880-CD85-279B-905608FFE457}"/>
              </a:ext>
            </a:extLst>
          </p:cNvPr>
          <p:cNvSpPr>
            <a:spLocks noGrp="1"/>
          </p:cNvSpPr>
          <p:nvPr>
            <p:ph idx="1"/>
          </p:nvPr>
        </p:nvSpPr>
        <p:spPr/>
        <p:txBody>
          <a:bodyPr/>
          <a:lstStyle/>
          <a:p>
            <a:r>
              <a:rPr lang="en-US" dirty="0">
                <a:solidFill>
                  <a:schemeClr val="accent5">
                    <a:lumMod val="75000"/>
                  </a:schemeClr>
                </a:solidFill>
              </a:rPr>
              <a:t>Conduct MSCO at chair country of the SCO - at least once a year. </a:t>
            </a:r>
          </a:p>
          <a:p>
            <a:r>
              <a:rPr lang="en-US" dirty="0">
                <a:solidFill>
                  <a:schemeClr val="accent5">
                    <a:lumMod val="75000"/>
                  </a:schemeClr>
                </a:solidFill>
              </a:rPr>
              <a:t>Run MSCO within 9 hubs in 6 different countries.</a:t>
            </a:r>
          </a:p>
          <a:p>
            <a:r>
              <a:rPr lang="en-US" dirty="0">
                <a:solidFill>
                  <a:schemeClr val="accent5">
                    <a:lumMod val="75000"/>
                  </a:schemeClr>
                </a:solidFill>
              </a:rPr>
              <a:t>Planning to bring MSCO to corporates.</a:t>
            </a:r>
          </a:p>
          <a:p>
            <a:r>
              <a:rPr lang="en-US" dirty="0">
                <a:solidFill>
                  <a:schemeClr val="accent5">
                    <a:lumMod val="75000"/>
                  </a:schemeClr>
                </a:solidFill>
              </a:rPr>
              <a:t>bring trainings to future diplomats and young professionals/students who want to work in the international organizations</a:t>
            </a:r>
            <a:endParaRPr lang="en-CN" dirty="0">
              <a:solidFill>
                <a:schemeClr val="accent5">
                  <a:lumMod val="75000"/>
                </a:schemeClr>
              </a:solidFill>
            </a:endParaRPr>
          </a:p>
        </p:txBody>
      </p:sp>
    </p:spTree>
    <p:extLst>
      <p:ext uri="{BB962C8B-B14F-4D97-AF65-F5344CB8AC3E}">
        <p14:creationId xmlns:p14="http://schemas.microsoft.com/office/powerpoint/2010/main" val="151789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3D9BC2E-3CB7-B41F-0596-86E144E4E025}"/>
              </a:ext>
            </a:extLst>
          </p:cNvPr>
          <p:cNvPicPr>
            <a:picLocks noGrp="1" noChangeAspect="1"/>
          </p:cNvPicPr>
          <p:nvPr>
            <p:ph idx="1"/>
          </p:nvPr>
        </p:nvPicPr>
        <p:blipFill>
          <a:blip r:embed="rId2"/>
          <a:stretch>
            <a:fillRect/>
          </a:stretch>
        </p:blipFill>
        <p:spPr>
          <a:xfrm>
            <a:off x="436238" y="563058"/>
            <a:ext cx="11093762" cy="5964988"/>
          </a:xfrm>
          <a:prstGeom prst="rect">
            <a:avLst/>
          </a:prstGeom>
        </p:spPr>
      </p:pic>
    </p:spTree>
    <p:extLst>
      <p:ext uri="{BB962C8B-B14F-4D97-AF65-F5344CB8AC3E}">
        <p14:creationId xmlns:p14="http://schemas.microsoft.com/office/powerpoint/2010/main" val="278712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62271" y="1225649"/>
            <a:ext cx="2885995" cy="830997"/>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Read more about </a:t>
            </a:r>
          </a:p>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the SCO</a:t>
            </a:r>
            <a:r>
              <a:rPr lang="ru-RU" sz="2400" b="1" dirty="0">
                <a:solidFill>
                  <a:srgbClr val="002060"/>
                </a:solidFill>
                <a:effectLst>
                  <a:outerShdw blurRad="38100" dist="38100" dir="2700000" algn="tl">
                    <a:srgbClr val="000000">
                      <a:alpha val="43137"/>
                    </a:srgbClr>
                  </a:outerShdw>
                </a:effectLst>
                <a:cs typeface="Baghdad" panose="01000500000000020004" pitchFamily="2" charset="-78"/>
              </a:rPr>
              <a:t> </a:t>
            </a: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countries</a:t>
            </a:r>
          </a:p>
        </p:txBody>
      </p:sp>
      <p:sp>
        <p:nvSpPr>
          <p:cNvPr id="4" name="TextBox 3"/>
          <p:cNvSpPr txBox="1"/>
          <p:nvPr/>
        </p:nvSpPr>
        <p:spPr>
          <a:xfrm>
            <a:off x="4822092" y="1206502"/>
            <a:ext cx="2410666" cy="830997"/>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Read more about </a:t>
            </a:r>
          </a:p>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Model SCO</a:t>
            </a:r>
          </a:p>
        </p:txBody>
      </p:sp>
      <p:sp>
        <p:nvSpPr>
          <p:cNvPr id="5" name="TextBox 4"/>
          <p:cNvSpPr txBox="1"/>
          <p:nvPr/>
        </p:nvSpPr>
        <p:spPr>
          <a:xfrm>
            <a:off x="1395536" y="1206502"/>
            <a:ext cx="2132568" cy="830997"/>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Follow SCOLAR </a:t>
            </a:r>
          </a:p>
          <a:p>
            <a:pPr algn="ctr"/>
            <a:r>
              <a:rPr lang="en-US" sz="2400" b="1" dirty="0">
                <a:solidFill>
                  <a:srgbClr val="002060"/>
                </a:solidFill>
                <a:effectLst>
                  <a:outerShdw blurRad="38100" dist="38100" dir="2700000" algn="tl">
                    <a:srgbClr val="000000">
                      <a:alpha val="43137"/>
                    </a:srgbClr>
                  </a:outerShdw>
                </a:effectLst>
                <a:cs typeface="Baghdad" panose="01000500000000020004" pitchFamily="2" charset="-78"/>
              </a:rPr>
              <a:t>on WeChat</a:t>
            </a:r>
          </a:p>
        </p:txBody>
      </p:sp>
      <p:pic>
        <p:nvPicPr>
          <p:cNvPr id="6" name="Picture 3"/>
          <p:cNvPicPr>
            <a:picLocks noChangeAspect="1"/>
          </p:cNvPicPr>
          <p:nvPr/>
        </p:nvPicPr>
        <p:blipFill>
          <a:blip r:embed="rId2"/>
          <a:stretch>
            <a:fillRect/>
          </a:stretch>
        </p:blipFill>
        <p:spPr>
          <a:xfrm>
            <a:off x="4674875" y="5368349"/>
            <a:ext cx="2705100" cy="895486"/>
          </a:xfrm>
          <a:prstGeom prst="rect">
            <a:avLst/>
          </a:prstGeom>
          <a:effectLst>
            <a:outerShdw blurRad="50800" dist="38100" dir="2700000" algn="tl" rotWithShape="0">
              <a:prstClr val="black">
                <a:alpha val="40000"/>
              </a:prstClr>
            </a:outerShdw>
          </a:effec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59" y="2548748"/>
            <a:ext cx="2355522" cy="235552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849" y="2548748"/>
            <a:ext cx="2359152" cy="2359152"/>
          </a:xfrm>
          <a:prstGeom prst="rect">
            <a:avLst/>
          </a:prstGeom>
          <a:effectLst>
            <a:outerShdw blurRad="50800" dist="38100" dir="2700000" algn="tl" rotWithShape="0">
              <a:prstClr val="black">
                <a:alpha val="40000"/>
              </a:prstClr>
            </a:outerShdw>
          </a:effectLst>
        </p:spPr>
      </p:pic>
      <p:pic>
        <p:nvPicPr>
          <p:cNvPr id="9"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5693" y="2548748"/>
            <a:ext cx="2359152" cy="2359152"/>
          </a:xfrm>
          <a:prstGeom prst="rect">
            <a:avLst/>
          </a:prstGeom>
          <a:effectLst>
            <a:outerShdw blurRad="50800" dist="38100" dir="2700000" algn="tl" rotWithShape="0">
              <a:prstClr val="black">
                <a:alpha val="40000"/>
              </a:prstClr>
            </a:outerShdw>
          </a:effectLst>
        </p:spPr>
      </p:pic>
      <p:pic>
        <p:nvPicPr>
          <p:cNvPr id="10" name="Рисунок 13"/>
          <p:cNvPicPr>
            <a:picLocks noChangeAspect="1"/>
          </p:cNvPicPr>
          <p:nvPr/>
        </p:nvPicPr>
        <p:blipFill>
          <a:blip r:embed="rId6"/>
          <a:stretch>
            <a:fillRect/>
          </a:stretch>
        </p:blipFill>
        <p:spPr>
          <a:xfrm>
            <a:off x="1470810" y="5174219"/>
            <a:ext cx="482600" cy="482600"/>
          </a:xfrm>
          <a:prstGeom prst="rect">
            <a:avLst/>
          </a:prstGeom>
        </p:spPr>
      </p:pic>
      <p:pic>
        <p:nvPicPr>
          <p:cNvPr id="11" name="Рисунок 15"/>
          <p:cNvPicPr>
            <a:picLocks noChangeAspect="1"/>
          </p:cNvPicPr>
          <p:nvPr/>
        </p:nvPicPr>
        <p:blipFill>
          <a:blip r:embed="rId7"/>
          <a:stretch>
            <a:fillRect/>
          </a:stretch>
        </p:blipFill>
        <p:spPr>
          <a:xfrm>
            <a:off x="8418767" y="5218628"/>
            <a:ext cx="1041400" cy="482600"/>
          </a:xfrm>
          <a:prstGeom prst="rect">
            <a:avLst/>
          </a:prstGeom>
        </p:spPr>
      </p:pic>
      <p:sp>
        <p:nvSpPr>
          <p:cNvPr id="12" name="TextBox 11"/>
          <p:cNvSpPr txBox="1"/>
          <p:nvPr/>
        </p:nvSpPr>
        <p:spPr>
          <a:xfrm>
            <a:off x="1981631" y="5218628"/>
            <a:ext cx="2410666" cy="400110"/>
          </a:xfrm>
          <a:prstGeom prst="rect">
            <a:avLst/>
          </a:prstGeom>
          <a:noFill/>
        </p:spPr>
        <p:txBody>
          <a:bodyPr wrap="square" rtlCol="0">
            <a:spAutoFit/>
          </a:bodyPr>
          <a:lstStyle/>
          <a:p>
            <a:r>
              <a:rPr lang="en-US" altLang="zh-CN" sz="2000" dirty="0">
                <a:solidFill>
                  <a:srgbClr val="002060"/>
                </a:solidFill>
                <a:effectLst>
                  <a:outerShdw blurRad="38100" dist="38100" dir="2700000" algn="tl">
                    <a:srgbClr val="000000">
                      <a:alpha val="43137"/>
                    </a:srgbClr>
                  </a:outerShdw>
                </a:effectLst>
                <a:cs typeface="Baghdad" panose="01000500000000020004" pitchFamily="2" charset="-78"/>
              </a:rPr>
              <a:t>admin@scolar.life</a:t>
            </a:r>
            <a:endParaRPr lang="zh-CN" altLang="en-US" sz="2000" dirty="0">
              <a:solidFill>
                <a:srgbClr val="002060"/>
              </a:solidFill>
              <a:effectLst>
                <a:outerShdw blurRad="38100" dist="38100" dir="2700000" algn="tl">
                  <a:srgbClr val="000000">
                    <a:alpha val="43137"/>
                  </a:srgbClr>
                </a:outerShdw>
              </a:effectLst>
              <a:cs typeface="Baghdad" panose="01000500000000020004" pitchFamily="2" charset="-78"/>
            </a:endParaRPr>
          </a:p>
        </p:txBody>
      </p:sp>
      <p:sp>
        <p:nvSpPr>
          <p:cNvPr id="13" name="TextBox 12"/>
          <p:cNvSpPr txBox="1"/>
          <p:nvPr/>
        </p:nvSpPr>
        <p:spPr>
          <a:xfrm>
            <a:off x="9460167" y="5218628"/>
            <a:ext cx="2024096" cy="400110"/>
          </a:xfrm>
          <a:prstGeom prst="rect">
            <a:avLst/>
          </a:prstGeom>
          <a:noFill/>
        </p:spPr>
        <p:txBody>
          <a:bodyPr wrap="square" rtlCol="0">
            <a:spAutoFit/>
          </a:bodyPr>
          <a:lstStyle/>
          <a:p>
            <a:r>
              <a:rPr lang="en-US" altLang="zh-CN" sz="2000" dirty="0" err="1">
                <a:solidFill>
                  <a:srgbClr val="002060"/>
                </a:solidFill>
                <a:effectLst>
                  <a:outerShdw blurRad="38100" dist="38100" dir="2700000" algn="tl">
                    <a:srgbClr val="000000">
                      <a:alpha val="43137"/>
                    </a:srgbClr>
                  </a:outerShdw>
                </a:effectLst>
                <a:cs typeface="Baghdad" panose="01000500000000020004" pitchFamily="2" charset="-78"/>
              </a:rPr>
              <a:t>scolarnetwork</a:t>
            </a:r>
            <a:endParaRPr lang="zh-CN" altLang="en-US" sz="2000" dirty="0">
              <a:solidFill>
                <a:srgbClr val="002060"/>
              </a:solidFill>
              <a:effectLst>
                <a:outerShdw blurRad="38100" dist="38100" dir="2700000" algn="tl">
                  <a:srgbClr val="000000">
                    <a:alpha val="43137"/>
                  </a:srgbClr>
                </a:outerShdw>
              </a:effectLst>
              <a:cs typeface="Baghdad" panose="01000500000000020004" pitchFamily="2" charset="-78"/>
            </a:endParaRPr>
          </a:p>
        </p:txBody>
      </p:sp>
      <p:pic>
        <p:nvPicPr>
          <p:cNvPr id="1026" name="Picture 2" descr="Social Service Background png download - 800*707 - Free Transparent Social  Media png Download. - CleanPNG / Kiss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387" r="21936"/>
          <a:stretch>
            <a:fillRect/>
          </a:stretch>
        </p:blipFill>
        <p:spPr bwMode="auto">
          <a:xfrm>
            <a:off x="7831505" y="5218628"/>
            <a:ext cx="476822" cy="48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Группа 28"/>
          <p:cNvGrpSpPr/>
          <p:nvPr/>
        </p:nvGrpSpPr>
        <p:grpSpPr>
          <a:xfrm>
            <a:off x="8162737" y="3912925"/>
            <a:ext cx="1619745" cy="2693869"/>
            <a:chOff x="7713340" y="3513614"/>
            <a:chExt cx="1619745" cy="2693869"/>
          </a:xfrm>
        </p:grpSpPr>
        <p:sp>
          <p:nvSpPr>
            <p:cNvPr id="26" name="Прямоугольник 25"/>
            <p:cNvSpPr/>
            <p:nvPr/>
          </p:nvSpPr>
          <p:spPr>
            <a:xfrm>
              <a:off x="7713340" y="3513614"/>
              <a:ext cx="725769" cy="1508105"/>
            </a:xfrm>
            <a:prstGeom prst="rect">
              <a:avLst/>
            </a:prstGeom>
          </p:spPr>
          <p:txBody>
            <a:bodyPr wrap="square">
              <a:spAutoFit/>
            </a:bodyPr>
            <a:lstStyle/>
            <a:p>
              <a:r>
                <a:rPr lang="en-US" sz="9200" i="1"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4</a:t>
              </a:r>
              <a:endParaRPr lang="en-US" sz="92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sp>
          <p:nvSpPr>
            <p:cNvPr id="11" name="TextBox 10"/>
            <p:cNvSpPr txBox="1"/>
            <p:nvPr/>
          </p:nvSpPr>
          <p:spPr>
            <a:xfrm>
              <a:off x="7852199" y="5007154"/>
              <a:ext cx="1432896" cy="1200329"/>
            </a:xfrm>
            <a:prstGeom prst="rect">
              <a:avLst/>
            </a:prstGeom>
            <a:noFill/>
          </p:spPr>
          <p:txBody>
            <a:bodyPr wrap="square" rtlCol="0">
              <a:spAutoFit/>
            </a:bodyPr>
            <a:lstStyle/>
            <a:p>
              <a:r>
                <a:rPr lang="en-US" i="1" dirty="0">
                  <a:solidFill>
                    <a:srgbClr val="2B81BF"/>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Afghanistan</a:t>
              </a:r>
            </a:p>
            <a:p>
              <a:r>
                <a:rPr lang="en-US" i="1" dirty="0">
                  <a:solidFill>
                    <a:srgbClr val="2B81BF"/>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Belarus</a:t>
              </a:r>
            </a:p>
            <a:p>
              <a:r>
                <a:rPr lang="en-US" i="1" dirty="0">
                  <a:solidFill>
                    <a:srgbClr val="2B81BF"/>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Iran</a:t>
              </a:r>
            </a:p>
            <a:p>
              <a:r>
                <a:rPr lang="en-US" i="1" dirty="0">
                  <a:solidFill>
                    <a:srgbClr val="2B81BF"/>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Mongolia</a:t>
              </a:r>
            </a:p>
          </p:txBody>
        </p:sp>
        <p:sp>
          <p:nvSpPr>
            <p:cNvPr id="25" name="Прямоугольник 24"/>
            <p:cNvSpPr/>
            <p:nvPr/>
          </p:nvSpPr>
          <p:spPr>
            <a:xfrm>
              <a:off x="8223724" y="4298444"/>
              <a:ext cx="1109361" cy="677108"/>
            </a:xfrm>
            <a:prstGeom prst="rect">
              <a:avLst/>
            </a:prstGeom>
          </p:spPr>
          <p:txBody>
            <a:bodyPr wrap="square">
              <a:spAutoFit/>
            </a:bodyPr>
            <a:lstStyle/>
            <a:p>
              <a:r>
                <a:rPr lang="en-US" sz="1900" b="1" i="1" dirty="0">
                  <a:solidFill>
                    <a:srgbClr val="2B81BF"/>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Observer States</a:t>
              </a:r>
              <a:endParaRPr lang="en-US" sz="19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grpSp>
      <p:pic>
        <p:nvPicPr>
          <p:cNvPr id="5" name="Picture 27" descr="A close up of a map&#10;&#10;Description automatically generated"/>
          <p:cNvPicPr>
            <a:picLocks noChangeAspect="1"/>
          </p:cNvPicPr>
          <p:nvPr/>
        </p:nvPicPr>
        <p:blipFill rotWithShape="1">
          <a:blip r:embed="rId3"/>
          <a:srcRect l="10137" t="1195" r="6720" b="15382"/>
          <a:stretch>
            <a:fillRect/>
          </a:stretch>
        </p:blipFill>
        <p:spPr>
          <a:xfrm>
            <a:off x="121493" y="2447755"/>
            <a:ext cx="5116618" cy="4312178"/>
          </a:xfrm>
          <a:prstGeom prst="rect">
            <a:avLst/>
          </a:prstGeom>
        </p:spPr>
      </p:pic>
      <p:sp>
        <p:nvSpPr>
          <p:cNvPr id="9" name="TextBox 8"/>
          <p:cNvSpPr txBox="1"/>
          <p:nvPr/>
        </p:nvSpPr>
        <p:spPr>
          <a:xfrm>
            <a:off x="3248463" y="2712027"/>
            <a:ext cx="2994089" cy="538609"/>
          </a:xfrm>
          <a:prstGeom prst="rect">
            <a:avLst/>
          </a:prstGeom>
          <a:noFill/>
        </p:spPr>
        <p:txBody>
          <a:bodyPr wrap="none" rtlCol="0">
            <a:spAutoFit/>
          </a:bodyPr>
          <a:lstStyle/>
          <a:p>
            <a:r>
              <a:rPr lang="en-US" sz="2900" b="1" i="1" dirty="0">
                <a:solidFill>
                  <a:srgbClr val="002D86"/>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SCO Family today</a:t>
            </a:r>
          </a:p>
        </p:txBody>
      </p:sp>
      <p:sp>
        <p:nvSpPr>
          <p:cNvPr id="10" name="TextBox 9"/>
          <p:cNvSpPr txBox="1"/>
          <p:nvPr/>
        </p:nvSpPr>
        <p:spPr>
          <a:xfrm>
            <a:off x="6178421" y="4162921"/>
            <a:ext cx="1275029" cy="2308324"/>
          </a:xfrm>
          <a:prstGeom prst="rect">
            <a:avLst/>
          </a:prstGeom>
          <a:noFill/>
        </p:spPr>
        <p:txBody>
          <a:bodyPr wrap="none" rtlCol="0">
            <a:spAutoFit/>
          </a:bodyPr>
          <a:lstStyle/>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India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Kazakhstan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China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Kyrgyzstan </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Pakistan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Russia</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Tajikistan</a:t>
            </a:r>
          </a:p>
          <a:p>
            <a:r>
              <a:rPr lang="en-US"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Uzbekistan</a:t>
            </a:r>
          </a:p>
        </p:txBody>
      </p:sp>
      <p:pic>
        <p:nvPicPr>
          <p:cNvPr id="19" name="Picture 26"/>
          <p:cNvPicPr>
            <a:picLocks noChangeAspect="1"/>
          </p:cNvPicPr>
          <p:nvPr/>
        </p:nvPicPr>
        <p:blipFill>
          <a:blip r:embed="rId4"/>
          <a:stretch>
            <a:fillRect/>
          </a:stretch>
        </p:blipFill>
        <p:spPr>
          <a:xfrm>
            <a:off x="5176000" y="771785"/>
            <a:ext cx="1408290" cy="1408290"/>
          </a:xfrm>
          <a:prstGeom prst="rect">
            <a:avLst/>
          </a:prstGeom>
        </p:spPr>
      </p:pic>
      <p:sp>
        <p:nvSpPr>
          <p:cNvPr id="20" name="Rectangle 31"/>
          <p:cNvSpPr/>
          <p:nvPr/>
        </p:nvSpPr>
        <p:spPr>
          <a:xfrm>
            <a:off x="651260" y="298258"/>
            <a:ext cx="2610949"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About SCO</a:t>
            </a:r>
            <a:endParaRPr lang="en-GB"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endParaRPr>
          </a:p>
        </p:txBody>
      </p:sp>
      <p:sp>
        <p:nvSpPr>
          <p:cNvPr id="21" name="TextBox 20"/>
          <p:cNvSpPr txBox="1"/>
          <p:nvPr/>
        </p:nvSpPr>
        <p:spPr>
          <a:xfrm>
            <a:off x="6454744" y="504105"/>
            <a:ext cx="5133073" cy="2031325"/>
          </a:xfrm>
          <a:prstGeom prst="rect">
            <a:avLst/>
          </a:prstGeom>
          <a:noFill/>
        </p:spPr>
        <p:txBody>
          <a:bodyPr wrap="square" rtlCol="0">
            <a:spAutoFit/>
          </a:bodyPr>
          <a:lstStyle/>
          <a:p>
            <a:pPr algn="r"/>
            <a:r>
              <a:rPr lang="en-US" b="1" i="1" dirty="0">
                <a:solidFill>
                  <a:srgbClr val="002060"/>
                </a:solidFill>
                <a:latin typeface="+mj-lt"/>
              </a:rPr>
              <a:t>The Shanghai Cooperation Organization (SCO) </a:t>
            </a:r>
            <a:r>
              <a:rPr lang="en-US" i="1" dirty="0">
                <a:solidFill>
                  <a:srgbClr val="002060"/>
                </a:solidFill>
                <a:latin typeface="+mj-lt"/>
              </a:rPr>
              <a:t>is the biggest intergovernmental international organization created on 15 June 2001 in Shanghai (China) by 6 neighboring countries: the Republic of Kazakhstan, the People's Republic of China, the Kyrgyz Republic, the Russian Federation, the Republic of Tajikistan, and the Republic of Uzbekistan. </a:t>
            </a:r>
          </a:p>
        </p:txBody>
      </p:sp>
      <p:sp>
        <p:nvSpPr>
          <p:cNvPr id="27" name="Прямоугольник 26"/>
          <p:cNvSpPr/>
          <p:nvPr/>
        </p:nvSpPr>
        <p:spPr>
          <a:xfrm>
            <a:off x="6125766" y="2914351"/>
            <a:ext cx="825392" cy="1508105"/>
          </a:xfrm>
          <a:prstGeom prst="rect">
            <a:avLst/>
          </a:prstGeom>
        </p:spPr>
        <p:txBody>
          <a:bodyPr wrap="square">
            <a:spAutoFit/>
          </a:bodyPr>
          <a:lstStyle/>
          <a:p>
            <a:r>
              <a:rPr lang="en-US" sz="9200" i="1"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8</a:t>
            </a:r>
            <a:endParaRPr lang="en-US" sz="92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sp>
        <p:nvSpPr>
          <p:cNvPr id="28" name="Прямоугольник 27"/>
          <p:cNvSpPr/>
          <p:nvPr/>
        </p:nvSpPr>
        <p:spPr>
          <a:xfrm>
            <a:off x="6667081" y="3484938"/>
            <a:ext cx="1109361" cy="677108"/>
          </a:xfrm>
          <a:prstGeom prst="rect">
            <a:avLst/>
          </a:prstGeom>
        </p:spPr>
        <p:txBody>
          <a:bodyPr wrap="square">
            <a:spAutoFit/>
          </a:bodyPr>
          <a:lstStyle/>
          <a:p>
            <a:r>
              <a:rPr lang="en-US" sz="1900" b="1" i="1" dirty="0">
                <a:solidFill>
                  <a:srgbClr val="249E9A"/>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Member States</a:t>
            </a:r>
            <a:endParaRPr lang="en-US" sz="1900" dirty="0">
              <a:solidFill>
                <a:srgbClr val="249E9A"/>
              </a:solidFill>
              <a:effectLst>
                <a:outerShdw blurRad="38100" dist="38100" dir="2700000" algn="tl">
                  <a:srgbClr val="000000">
                    <a:alpha val="43137"/>
                  </a:srgbClr>
                </a:outerShdw>
              </a:effectLst>
              <a:latin typeface="Corbel" panose="020B0503020204020204" pitchFamily="34" charset="0"/>
            </a:endParaRPr>
          </a:p>
        </p:txBody>
      </p:sp>
      <p:grpSp>
        <p:nvGrpSpPr>
          <p:cNvPr id="32" name="Группа 31"/>
          <p:cNvGrpSpPr/>
          <p:nvPr/>
        </p:nvGrpSpPr>
        <p:grpSpPr>
          <a:xfrm>
            <a:off x="10100085" y="2731308"/>
            <a:ext cx="1695945" cy="4028625"/>
            <a:chOff x="9972180" y="3480850"/>
            <a:chExt cx="1695945" cy="4028625"/>
          </a:xfrm>
        </p:grpSpPr>
        <p:sp>
          <p:nvSpPr>
            <p:cNvPr id="12" name="TextBox 11"/>
            <p:cNvSpPr txBox="1"/>
            <p:nvPr/>
          </p:nvSpPr>
          <p:spPr>
            <a:xfrm>
              <a:off x="10115454" y="4924152"/>
              <a:ext cx="1426639" cy="2585323"/>
            </a:xfrm>
            <a:prstGeom prst="rect">
              <a:avLst/>
            </a:prstGeom>
            <a:noFill/>
          </p:spPr>
          <p:txBody>
            <a:bodyPr wrap="square" rtlCol="0">
              <a:spAutoFit/>
            </a:bodyPr>
            <a:lstStyle/>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Azerbaijan</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Armenia</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Egypt</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Cambodia</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Qatar</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Nepal</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Saudi Arabia</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Turkey</a:t>
              </a:r>
            </a:p>
            <a:p>
              <a:r>
                <a:rPr lang="en-US" i="1" dirty="0">
                  <a:solidFill>
                    <a:schemeClr val="accent4"/>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Sri Lanka</a:t>
              </a:r>
            </a:p>
          </p:txBody>
        </p:sp>
        <p:sp>
          <p:nvSpPr>
            <p:cNvPr id="30" name="Прямоугольник 29"/>
            <p:cNvSpPr/>
            <p:nvPr/>
          </p:nvSpPr>
          <p:spPr>
            <a:xfrm>
              <a:off x="9972180" y="3480850"/>
              <a:ext cx="781552" cy="1508105"/>
            </a:xfrm>
            <a:prstGeom prst="rect">
              <a:avLst/>
            </a:prstGeom>
          </p:spPr>
          <p:txBody>
            <a:bodyPr wrap="square">
              <a:spAutoFit/>
            </a:bodyPr>
            <a:lstStyle/>
            <a:p>
              <a:r>
                <a:rPr lang="en-US" sz="9200" i="1"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9</a:t>
              </a:r>
              <a:endParaRPr lang="en-US" sz="9200" dirty="0">
                <a:solidFill>
                  <a:schemeClr val="accent3">
                    <a:lumMod val="60000"/>
                    <a:lumOff val="40000"/>
                  </a:schemeClr>
                </a:solidFill>
                <a:effectLst>
                  <a:outerShdw blurRad="38100" dist="38100" dir="2700000" algn="tl">
                    <a:srgbClr val="000000">
                      <a:alpha val="43137"/>
                    </a:srgbClr>
                  </a:outerShdw>
                </a:effectLst>
                <a:latin typeface="Corbel" panose="020B0503020204020204" pitchFamily="34" charset="0"/>
              </a:endParaRPr>
            </a:p>
          </p:txBody>
        </p:sp>
        <p:sp>
          <p:nvSpPr>
            <p:cNvPr id="31" name="Прямоугольник 30"/>
            <p:cNvSpPr/>
            <p:nvPr/>
          </p:nvSpPr>
          <p:spPr>
            <a:xfrm>
              <a:off x="10558764" y="3925579"/>
              <a:ext cx="1109361" cy="969496"/>
            </a:xfrm>
            <a:prstGeom prst="rect">
              <a:avLst/>
            </a:prstGeom>
          </p:spPr>
          <p:txBody>
            <a:bodyPr wrap="square">
              <a:spAutoFit/>
            </a:bodyPr>
            <a:lstStyle/>
            <a:p>
              <a:r>
                <a:rPr lang="en-US" sz="1900" b="1" i="1" dirty="0">
                  <a:solidFill>
                    <a:srgbClr val="FFC000"/>
                  </a:solidFill>
                  <a:effectLst>
                    <a:outerShdw blurRad="38100" dist="38100" dir="2700000" algn="tl">
                      <a:srgbClr val="000000">
                        <a:alpha val="43137"/>
                      </a:srgbClr>
                    </a:outerShdw>
                  </a:effectLst>
                  <a:latin typeface="Corbel" panose="020B0503020204020204" pitchFamily="34" charset="0"/>
                  <a:cs typeface="Baghdad" panose="01000500000000020004" pitchFamily="2" charset="-78"/>
                </a:rPr>
                <a:t>Dialogue Partner States</a:t>
              </a:r>
              <a:endParaRPr lang="en-US" sz="1900" dirty="0">
                <a:solidFill>
                  <a:srgbClr val="FFC000"/>
                </a:solidFill>
                <a:effectLst>
                  <a:outerShdw blurRad="38100" dist="38100" dir="2700000" algn="tl">
                    <a:srgbClr val="000000">
                      <a:alpha val="43137"/>
                    </a:srgbClr>
                  </a:outerShdw>
                </a:effectLst>
                <a:latin typeface="Corbel" panose="020B0503020204020204" pitchFamily="3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 y="3576"/>
            <a:ext cx="12192166" cy="6854424"/>
          </a:xfrm>
          <a:prstGeom prst="rect">
            <a:avLst/>
          </a:prstGeom>
          <a:solidFill>
            <a:schemeClr val="bg1">
              <a:lumMod val="95000"/>
            </a:schemeClr>
          </a:solidFill>
        </p:spPr>
      </p:pic>
      <p:grpSp>
        <p:nvGrpSpPr>
          <p:cNvPr id="4" name="Группа 3"/>
          <p:cNvGrpSpPr/>
          <p:nvPr/>
        </p:nvGrpSpPr>
        <p:grpSpPr>
          <a:xfrm>
            <a:off x="462053" y="3393711"/>
            <a:ext cx="2950642" cy="1564924"/>
            <a:chOff x="959104" y="3598951"/>
            <a:chExt cx="3148920" cy="1670084"/>
          </a:xfrm>
        </p:grpSpPr>
        <p:graphicFrame>
          <p:nvGraphicFramePr>
            <p:cNvPr id="5" name="Диаграмма 4"/>
            <p:cNvGraphicFramePr/>
            <p:nvPr/>
          </p:nvGraphicFramePr>
          <p:xfrm>
            <a:off x="2861310" y="3598951"/>
            <a:ext cx="1246714" cy="144837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59104" y="3754635"/>
              <a:ext cx="2682755" cy="1514400"/>
            </a:xfrm>
            <a:prstGeom prst="rect">
              <a:avLst/>
            </a:prstGeom>
            <a:noFill/>
          </p:spPr>
          <p:txBody>
            <a:bodyPr wrap="none" rtlCol="0">
              <a:spAutoFit/>
            </a:bodyPr>
            <a:lstStyle/>
            <a:p>
              <a:pPr algn="dist" defTabSz="316230"/>
              <a:r>
                <a:rPr lang="en-US" sz="6745" dirty="0">
                  <a:solidFill>
                    <a:srgbClr val="00C5CE"/>
                  </a:solidFill>
                  <a:latin typeface="Century Gothic" panose="020B0502020202020204" pitchFamily="34" charset="0"/>
                </a:rPr>
                <a:t>29%</a:t>
              </a:r>
            </a:p>
            <a:p>
              <a:pPr algn="dist" defTabSz="316230"/>
              <a:r>
                <a:rPr lang="en-US" sz="1875" dirty="0">
                  <a:solidFill>
                    <a:srgbClr val="00C5CE"/>
                  </a:solidFill>
                  <a:latin typeface="Century Gothic" panose="020B0502020202020204" pitchFamily="34" charset="0"/>
                </a:rPr>
                <a:t>of the world territory</a:t>
              </a:r>
              <a:endParaRPr lang="ru-RU" sz="1875" dirty="0">
                <a:solidFill>
                  <a:srgbClr val="00C5CE"/>
                </a:solidFill>
                <a:latin typeface="Century Gothic" panose="020B0502020202020204" pitchFamily="34" charset="0"/>
              </a:endParaRPr>
            </a:p>
          </p:txBody>
        </p:sp>
      </p:grpSp>
      <p:grpSp>
        <p:nvGrpSpPr>
          <p:cNvPr id="7" name="Группа 6"/>
          <p:cNvGrpSpPr/>
          <p:nvPr/>
        </p:nvGrpSpPr>
        <p:grpSpPr>
          <a:xfrm>
            <a:off x="468348" y="5233804"/>
            <a:ext cx="3349077" cy="1303627"/>
            <a:chOff x="5769053" y="5649047"/>
            <a:chExt cx="3574129" cy="1391228"/>
          </a:xfrm>
        </p:grpSpPr>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574" y="5649047"/>
              <a:ext cx="1438608" cy="1231106"/>
            </a:xfrm>
            <a:prstGeom prst="rect">
              <a:avLst/>
            </a:prstGeom>
          </p:spPr>
        </p:pic>
        <p:sp>
          <p:nvSpPr>
            <p:cNvPr id="9" name="TextBox 8"/>
            <p:cNvSpPr txBox="1"/>
            <p:nvPr/>
          </p:nvSpPr>
          <p:spPr>
            <a:xfrm>
              <a:off x="5769053" y="5649047"/>
              <a:ext cx="2104531" cy="1391228"/>
            </a:xfrm>
            <a:prstGeom prst="rect">
              <a:avLst/>
            </a:prstGeom>
            <a:noFill/>
          </p:spPr>
          <p:txBody>
            <a:bodyPr wrap="none" rtlCol="0">
              <a:spAutoFit/>
            </a:bodyPr>
            <a:lstStyle/>
            <a:p>
              <a:pPr defTabSz="316230"/>
              <a:r>
                <a:rPr lang="en-US" sz="6185" dirty="0">
                  <a:solidFill>
                    <a:srgbClr val="0074C0"/>
                  </a:solidFill>
                  <a:latin typeface="Century Gothic" panose="020B0502020202020204" pitchFamily="34" charset="0"/>
                </a:rPr>
                <a:t>22%</a:t>
              </a:r>
            </a:p>
            <a:p>
              <a:pPr defTabSz="316230"/>
              <a:r>
                <a:rPr lang="en-US" sz="1685" dirty="0">
                  <a:solidFill>
                    <a:srgbClr val="0074C0"/>
                  </a:solidFill>
                  <a:latin typeface="Century Gothic" panose="020B0502020202020204" pitchFamily="34" charset="0"/>
                </a:rPr>
                <a:t>of the world GDP</a:t>
              </a:r>
              <a:endParaRPr lang="ru-RU" sz="1685" dirty="0">
                <a:solidFill>
                  <a:srgbClr val="0074C0"/>
                </a:solidFill>
                <a:latin typeface="Century Gothic" panose="020B0502020202020204" pitchFamily="34" charset="0"/>
              </a:endParaRPr>
            </a:p>
          </p:txBody>
        </p:sp>
      </p:grpSp>
      <p:grpSp>
        <p:nvGrpSpPr>
          <p:cNvPr id="10" name="Группа 9"/>
          <p:cNvGrpSpPr/>
          <p:nvPr/>
        </p:nvGrpSpPr>
        <p:grpSpPr>
          <a:xfrm>
            <a:off x="437297" y="1815712"/>
            <a:ext cx="3156601" cy="1538658"/>
            <a:chOff x="440255" y="2841782"/>
            <a:chExt cx="3368719" cy="1642053"/>
          </a:xfrm>
        </p:grpSpPr>
        <p:sp>
          <p:nvSpPr>
            <p:cNvPr id="11" name="TextBox 10"/>
            <p:cNvSpPr txBox="1"/>
            <p:nvPr/>
          </p:nvSpPr>
          <p:spPr>
            <a:xfrm>
              <a:off x="440255" y="2877262"/>
              <a:ext cx="1731867" cy="1606573"/>
            </a:xfrm>
            <a:prstGeom prst="rect">
              <a:avLst/>
            </a:prstGeom>
            <a:noFill/>
          </p:spPr>
          <p:txBody>
            <a:bodyPr wrap="none" rtlCol="0">
              <a:spAutoFit/>
            </a:bodyPr>
            <a:lstStyle/>
            <a:p>
              <a:pPr algn="ctr" defTabSz="316230"/>
              <a:r>
                <a:rPr lang="en-US" sz="6185" spc="-141" dirty="0">
                  <a:solidFill>
                    <a:srgbClr val="24BECA"/>
                  </a:solidFill>
                  <a:latin typeface="Century Gothic" panose="020B0502020202020204" pitchFamily="34" charset="0"/>
                </a:rPr>
                <a:t>44%</a:t>
              </a:r>
            </a:p>
            <a:p>
              <a:pPr algn="ctr" defTabSz="316230"/>
              <a:r>
                <a:rPr lang="en-US" sz="1500" spc="-141" dirty="0">
                  <a:solidFill>
                    <a:srgbClr val="24BECA"/>
                  </a:solidFill>
                  <a:latin typeface="Century Gothic" panose="020B0502020202020204" pitchFamily="34" charset="0"/>
                </a:rPr>
                <a:t>of  the world</a:t>
              </a:r>
            </a:p>
            <a:p>
              <a:pPr algn="ctr" defTabSz="316230"/>
              <a:r>
                <a:rPr lang="en-US" sz="1500" spc="-141" dirty="0">
                  <a:solidFill>
                    <a:srgbClr val="24BECA"/>
                  </a:solidFill>
                  <a:latin typeface="Century Gothic" panose="020B0502020202020204" pitchFamily="34" charset="0"/>
                </a:rPr>
                <a:t>population</a:t>
              </a:r>
              <a:endParaRPr lang="ru-RU" sz="1500" spc="-141" dirty="0">
                <a:solidFill>
                  <a:srgbClr val="24BECA"/>
                </a:solidFill>
                <a:latin typeface="Century Gothic" panose="020B0502020202020204" pitchFamily="34"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8763" y="2841782"/>
              <a:ext cx="1640211" cy="1579065"/>
            </a:xfrm>
            <a:prstGeom prst="rect">
              <a:avLst/>
            </a:prstGeom>
          </p:spPr>
        </p:pic>
      </p:grpSp>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143" y="4557685"/>
            <a:ext cx="3075216" cy="2151564"/>
          </a:xfrm>
          <a:prstGeom prst="rect">
            <a:avLst/>
          </a:prstGeom>
        </p:spPr>
      </p:pic>
      <p:sp>
        <p:nvSpPr>
          <p:cNvPr id="15" name="TextBox 14"/>
          <p:cNvSpPr txBox="1"/>
          <p:nvPr/>
        </p:nvSpPr>
        <p:spPr>
          <a:xfrm>
            <a:off x="2861583" y="-32067"/>
            <a:ext cx="4396467" cy="1015663"/>
          </a:xfrm>
          <a:prstGeom prst="rect">
            <a:avLst/>
          </a:prstGeom>
          <a:noFill/>
        </p:spPr>
        <p:txBody>
          <a:bodyPr wrap="square" rtlCol="0">
            <a:spAutoFit/>
          </a:bodyPr>
          <a:lstStyle/>
          <a:p>
            <a:r>
              <a:rPr lang="en-US" sz="6000" b="1" dirty="0">
                <a:solidFill>
                  <a:schemeClr val="accent5">
                    <a:lumMod val="75000"/>
                  </a:schemeClr>
                </a:solidFill>
                <a:effectLst>
                  <a:outerShdw blurRad="38100" dist="38100" dir="2700000" algn="tl">
                    <a:srgbClr val="000000">
                      <a:alpha val="43137"/>
                    </a:srgbClr>
                  </a:outerShdw>
                </a:effectLst>
              </a:rPr>
              <a:t>What is SCO?</a:t>
            </a:r>
          </a:p>
        </p:txBody>
      </p:sp>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331" y="72449"/>
            <a:ext cx="1082784" cy="372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26250" r="50404" b="14248"/>
          <a:stretch>
            <a:fillRect/>
          </a:stretch>
        </p:blipFill>
        <p:spPr>
          <a:xfrm>
            <a:off x="8340357" y="26632"/>
            <a:ext cx="3780766" cy="6600301"/>
          </a:xfrm>
          <a:prstGeom prst="rect">
            <a:avLst/>
          </a:prstGeom>
          <a:effectLst>
            <a:outerShdw blurRad="50800" dist="38100" dir="2700000" algn="tl" rotWithShape="0">
              <a:prstClr val="black">
                <a:alpha val="40000"/>
              </a:prstClr>
            </a:outerShdw>
          </a:effectLst>
        </p:spPr>
      </p:pic>
      <p:sp>
        <p:nvSpPr>
          <p:cNvPr id="6" name="Rectangle 31"/>
          <p:cNvSpPr/>
          <p:nvPr/>
        </p:nvSpPr>
        <p:spPr>
          <a:xfrm>
            <a:off x="651261" y="298258"/>
            <a:ext cx="2930140"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SCO Structure</a:t>
            </a:r>
            <a:endParaRPr lang="en-GB"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6899" t="6899" r="6899" b="6744"/>
          <a:stretch>
            <a:fillRect/>
          </a:stretch>
        </p:blipFill>
        <p:spPr>
          <a:xfrm>
            <a:off x="11186473" y="5818435"/>
            <a:ext cx="546100" cy="547083"/>
          </a:xfrm>
          <a:prstGeom prst="rect">
            <a:avLst/>
          </a:prstGeom>
        </p:spPr>
      </p:pic>
      <p:sp>
        <p:nvSpPr>
          <p:cNvPr id="8" name="Прямоугольник 14"/>
          <p:cNvSpPr/>
          <p:nvPr/>
        </p:nvSpPr>
        <p:spPr>
          <a:xfrm>
            <a:off x="833742" y="1371298"/>
            <a:ext cx="6909661" cy="297273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3"/>
          <p:cNvSpPr/>
          <p:nvPr/>
        </p:nvSpPr>
        <p:spPr>
          <a:xfrm>
            <a:off x="877759" y="1528428"/>
            <a:ext cx="6865644" cy="1892826"/>
          </a:xfrm>
          <a:prstGeom prst="rect">
            <a:avLst/>
          </a:prstGeom>
        </p:spPr>
        <p:txBody>
          <a:bodyPr wrap="square">
            <a:spAutoFit/>
          </a:bodyPr>
          <a:lstStyle/>
          <a:p>
            <a:pPr marL="285750" indent="-285750" algn="just">
              <a:buFontTx/>
              <a:buChar char="-"/>
            </a:pPr>
            <a:r>
              <a:rPr lang="en-US" sz="1300"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The Heads of State Council (HSC) is the supreme decision-making body in the SCO. It meets once a year and adopts decisions and guidelines on all important matters of the organization. </a:t>
            </a:r>
          </a:p>
          <a:p>
            <a:pPr marL="285750" indent="-285750" algn="just">
              <a:buFontTx/>
              <a:buChar char="-"/>
            </a:pPr>
            <a:r>
              <a:rPr lang="en-US" sz="1300"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The SCO Heads of Government Council (HGC) meets once a year to discuss the organization's multilateral cooperation strategy and priority areas, to resolve current important economic and other cooperation issues, and also to approve the organization's annual budget. </a:t>
            </a:r>
          </a:p>
          <a:p>
            <a:pPr marL="285750" indent="-285750" algn="just">
              <a:buFontTx/>
              <a:buChar char="-"/>
            </a:pPr>
            <a:r>
              <a:rPr lang="en-US" sz="1300"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The Council of National Coordinators of SCO Member States (CNC) acts as the SCO coordination mechanism.</a:t>
            </a:r>
          </a:p>
          <a:p>
            <a:pPr marL="285750" indent="-285750" algn="just">
              <a:buFontTx/>
              <a:buChar char="-"/>
            </a:pPr>
            <a:r>
              <a:rPr lang="en-US" sz="1300"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The organization has two permanent bodies — the SCO Secretariat based in Beijing and the Executive Committee of the Regional Anti-Terrorist Structure (RATS) based in Tashkent.</a:t>
            </a:r>
          </a:p>
        </p:txBody>
      </p:sp>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t="8564" r="49397" b="73696"/>
          <a:stretch>
            <a:fillRect/>
          </a:stretch>
        </p:blipFill>
        <p:spPr>
          <a:xfrm>
            <a:off x="1328155" y="3578384"/>
            <a:ext cx="5850568" cy="3011297"/>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4331" y="72449"/>
            <a:ext cx="1082784" cy="3729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3"/>
          <p:cNvSpPr/>
          <p:nvPr/>
        </p:nvSpPr>
        <p:spPr>
          <a:xfrm>
            <a:off x="7328403" y="638789"/>
            <a:ext cx="4335032" cy="2292935"/>
          </a:xfrm>
          <a:prstGeom prst="rect">
            <a:avLst/>
          </a:prstGeom>
        </p:spPr>
        <p:txBody>
          <a:bodyPr wrap="square">
            <a:spAutoFit/>
          </a:bodyPr>
          <a:lstStyle/>
          <a:p>
            <a:pPr algn="r"/>
            <a:r>
              <a:rPr lang="en-US" sz="1300"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"The interactive game "Model SCO" demonstrated the growing interest of young people in the activities of the Organization aimed at strengthening mutual trust, friendship and good-</a:t>
            </a:r>
            <a:r>
              <a:rPr lang="en-US" sz="1300" i="1" kern="100" dirty="0" err="1">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neighbourliness</a:t>
            </a:r>
            <a:r>
              <a:rPr lang="en-US" sz="1300"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 between the peoples of our countries. In this regard, we consider it important to disseminate the experience of the interactive game "Model SCO" and the volunteer youth movement "SCOLAR" in all countries of the SCO family with the active support of the national Youth Councils of the SCO”. </a:t>
            </a:r>
          </a:p>
          <a:p>
            <a:pPr algn="just"/>
            <a:endParaRPr lang="en-US" sz="1300"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endParaRPr>
          </a:p>
          <a:p>
            <a:pPr algn="r"/>
            <a:r>
              <a:rPr lang="en-US" sz="1300" b="1"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SCO Secretary General Vladimir </a:t>
            </a:r>
            <a:r>
              <a:rPr lang="en-US" sz="1300" b="1" i="1" kern="100" dirty="0" err="1">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Norov</a:t>
            </a:r>
            <a:r>
              <a:rPr lang="en-US" sz="1300" b="1"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 </a:t>
            </a:r>
          </a:p>
          <a:p>
            <a:pPr algn="r"/>
            <a:r>
              <a:rPr lang="en-US" sz="1300" b="1" i="1" kern="100" dirty="0">
                <a:solidFill>
                  <a:schemeClr val="accent5">
                    <a:lumMod val="75000"/>
                  </a:schemeClr>
                </a:solidFill>
                <a:latin typeface="Corbel" panose="020B0503020204020204" pitchFamily="34" charset="0"/>
                <a:ea typeface="等线" panose="02010600030101010101" pitchFamily="2" charset="-122"/>
                <a:cs typeface="Times New Roman" panose="02020603050405020304" pitchFamily="18" charset="0"/>
              </a:rPr>
              <a:t>June 13, 2019, Bishkek</a:t>
            </a:r>
          </a:p>
        </p:txBody>
      </p:sp>
      <p:sp>
        <p:nvSpPr>
          <p:cNvPr id="5" name="TextBox 4"/>
          <p:cNvSpPr txBox="1"/>
          <p:nvPr/>
        </p:nvSpPr>
        <p:spPr>
          <a:xfrm>
            <a:off x="2803201" y="1588549"/>
            <a:ext cx="2079004" cy="1200329"/>
          </a:xfrm>
          <a:prstGeom prst="rect">
            <a:avLst/>
          </a:prstGeom>
          <a:noFill/>
        </p:spPr>
        <p:txBody>
          <a:bodyPr wrap="square" rtlCol="0">
            <a:spAutoFit/>
          </a:bodyPr>
          <a:lstStyle/>
          <a:p>
            <a:pPr algn="r"/>
            <a:r>
              <a:rPr lang="en-US" sz="1200" dirty="0">
                <a:solidFill>
                  <a:schemeClr val="accent5">
                    <a:lumMod val="75000"/>
                  </a:schemeClr>
                </a:solidFill>
                <a:latin typeface="Agency FB" panose="020B0503020202020204" pitchFamily="34" charset="0"/>
              </a:rPr>
              <a:t>The “Model SCO” was noted in the Joint Communiqué of the seventeenth meeting of the Council of Heads of Government (Prime Ministers) of the SCO member states in Dushanbe </a:t>
            </a:r>
          </a:p>
          <a:p>
            <a:pPr algn="r"/>
            <a:r>
              <a:rPr lang="en-US" sz="1200" dirty="0">
                <a:solidFill>
                  <a:schemeClr val="accent5">
                    <a:lumMod val="75000"/>
                  </a:schemeClr>
                </a:solidFill>
                <a:latin typeface="Agency FB" panose="020B0503020202020204" pitchFamily="34" charset="0"/>
              </a:rPr>
              <a:t>(October 12, 2018) </a:t>
            </a:r>
          </a:p>
        </p:txBody>
      </p:sp>
      <p:pic>
        <p:nvPicPr>
          <p:cNvPr id="6" name="Picture 1"/>
          <p:cNvPicPr>
            <a:picLocks noChangeAspect="1"/>
          </p:cNvPicPr>
          <p:nvPr/>
        </p:nvPicPr>
        <p:blipFill rotWithShape="1">
          <a:blip r:embed="rId3"/>
          <a:srcRect l="2160" t="18373" r="-1"/>
          <a:stretch>
            <a:fillRect/>
          </a:stretch>
        </p:blipFill>
        <p:spPr>
          <a:xfrm>
            <a:off x="214233" y="4381642"/>
            <a:ext cx="2589008" cy="1927874"/>
          </a:xfrm>
          <a:prstGeom prst="rect">
            <a:avLst/>
          </a:prstGeom>
          <a:effectLst>
            <a:outerShdw blurRad="50800" dist="38100" dir="2700000" algn="tl" rotWithShape="0">
              <a:prstClr val="black">
                <a:alpha val="40000"/>
              </a:prstClr>
            </a:outerShdw>
          </a:effectLst>
        </p:spPr>
      </p:pic>
      <p:pic>
        <p:nvPicPr>
          <p:cNvPr id="7" name="Picture 8"/>
          <p:cNvPicPr>
            <a:picLocks noChangeAspect="1"/>
          </p:cNvPicPr>
          <p:nvPr/>
        </p:nvPicPr>
        <p:blipFill rotWithShape="1">
          <a:blip r:embed="rId4"/>
          <a:srcRect l="1832" t="17908" r="2097"/>
          <a:stretch>
            <a:fillRect/>
          </a:stretch>
        </p:blipFill>
        <p:spPr>
          <a:xfrm>
            <a:off x="270487" y="1190024"/>
            <a:ext cx="2476500" cy="1982738"/>
          </a:xfrm>
          <a:prstGeom prst="rect">
            <a:avLst/>
          </a:prstGeom>
          <a:effectLst>
            <a:outerShdw blurRad="50800" dist="38100" dir="2700000" algn="tl" rotWithShape="0">
              <a:prstClr val="black">
                <a:alpha val="40000"/>
              </a:prstClr>
            </a:outerShdw>
          </a:effectLst>
        </p:spPr>
      </p:pic>
      <p:pic>
        <p:nvPicPr>
          <p:cNvPr id="8" name="Picture 9"/>
          <p:cNvPicPr>
            <a:picLocks noChangeAspect="1"/>
          </p:cNvPicPr>
          <p:nvPr/>
        </p:nvPicPr>
        <p:blipFill>
          <a:blip r:embed="rId5"/>
          <a:stretch>
            <a:fillRect/>
          </a:stretch>
        </p:blipFill>
        <p:spPr>
          <a:xfrm>
            <a:off x="714853" y="2998468"/>
            <a:ext cx="3744716" cy="517331"/>
          </a:xfrm>
          <a:prstGeom prst="rect">
            <a:avLst/>
          </a:prstGeom>
          <a:effectLst>
            <a:outerShdw blurRad="50800" dist="38100" dir="2700000" algn="tl" rotWithShape="0">
              <a:prstClr val="black">
                <a:alpha val="40000"/>
              </a:prstClr>
            </a:outerShdw>
          </a:effectLst>
        </p:spPr>
      </p:pic>
      <p:pic>
        <p:nvPicPr>
          <p:cNvPr id="9" name="Picture 10"/>
          <p:cNvPicPr>
            <a:picLocks noChangeAspect="1"/>
          </p:cNvPicPr>
          <p:nvPr/>
        </p:nvPicPr>
        <p:blipFill>
          <a:blip r:embed="rId6"/>
          <a:stretch>
            <a:fillRect/>
          </a:stretch>
        </p:blipFill>
        <p:spPr>
          <a:xfrm>
            <a:off x="1921389" y="4816665"/>
            <a:ext cx="3842628" cy="538550"/>
          </a:xfrm>
          <a:prstGeom prst="rect">
            <a:avLst/>
          </a:prstGeom>
          <a:effectLst>
            <a:outerShdw blurRad="50800" dist="38100" dir="2700000" algn="tl" rotWithShape="0">
              <a:prstClr val="black">
                <a:alpha val="40000"/>
              </a:prstClr>
            </a:outerShdw>
          </a:effectLst>
        </p:spPr>
      </p:pic>
      <p:pic>
        <p:nvPicPr>
          <p:cNvPr id="10" name="Picture 13"/>
          <p:cNvPicPr>
            <a:picLocks noChangeAspect="1"/>
          </p:cNvPicPr>
          <p:nvPr/>
        </p:nvPicPr>
        <p:blipFill rotWithShape="1">
          <a:blip r:embed="rId7"/>
          <a:srcRect l="1601" t="8822" r="2747" b="3416"/>
          <a:stretch>
            <a:fillRect/>
          </a:stretch>
        </p:blipFill>
        <p:spPr>
          <a:xfrm>
            <a:off x="7079380" y="4025888"/>
            <a:ext cx="2505075" cy="1800225"/>
          </a:xfrm>
          <a:prstGeom prst="rect">
            <a:avLst/>
          </a:prstGeom>
          <a:effectLst>
            <a:outerShdw blurRad="50800" dist="38100" dir="2700000" algn="tl" rotWithShape="0">
              <a:prstClr val="black">
                <a:alpha val="40000"/>
              </a:prstClr>
            </a:outerShdw>
          </a:effectLst>
        </p:spPr>
      </p:pic>
      <p:pic>
        <p:nvPicPr>
          <p:cNvPr id="11" name="Picture 12"/>
          <p:cNvPicPr>
            <a:picLocks noChangeAspect="1"/>
          </p:cNvPicPr>
          <p:nvPr/>
        </p:nvPicPr>
        <p:blipFill>
          <a:blip r:embed="rId8"/>
          <a:stretch>
            <a:fillRect/>
          </a:stretch>
        </p:blipFill>
        <p:spPr>
          <a:xfrm>
            <a:off x="7329921" y="5684578"/>
            <a:ext cx="4482050" cy="780302"/>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9743961" y="4369511"/>
            <a:ext cx="2068010" cy="1200329"/>
          </a:xfrm>
          <a:prstGeom prst="rect">
            <a:avLst/>
          </a:prstGeom>
          <a:noFill/>
        </p:spPr>
        <p:txBody>
          <a:bodyPr wrap="square" rtlCol="0">
            <a:spAutoFit/>
          </a:bodyPr>
          <a:lstStyle/>
          <a:p>
            <a:pPr algn="r"/>
            <a:r>
              <a:rPr lang="en-US" sz="1200" dirty="0">
                <a:solidFill>
                  <a:schemeClr val="accent5">
                    <a:lumMod val="75000"/>
                  </a:schemeClr>
                </a:solidFill>
                <a:latin typeface="Agency FB" panose="020B0503020202020204" pitchFamily="34" charset="0"/>
              </a:rPr>
              <a:t>The MSCO was also mentioned in the Joint Communiqué of the eighteenth meeting of the Council of Heads of Government (Prime Ministers) of the SCO member states in Tashkent</a:t>
            </a:r>
          </a:p>
          <a:p>
            <a:pPr algn="r"/>
            <a:r>
              <a:rPr lang="en-US" sz="1200" dirty="0">
                <a:solidFill>
                  <a:schemeClr val="accent5">
                    <a:lumMod val="75000"/>
                  </a:schemeClr>
                </a:solidFill>
                <a:latin typeface="Agency FB" panose="020B0503020202020204" pitchFamily="34" charset="0"/>
              </a:rPr>
              <a:t>(November 2, 2019).</a:t>
            </a:r>
          </a:p>
        </p:txBody>
      </p:sp>
      <p:sp>
        <p:nvSpPr>
          <p:cNvPr id="13" name="TextBox 12"/>
          <p:cNvSpPr txBox="1"/>
          <p:nvPr/>
        </p:nvSpPr>
        <p:spPr>
          <a:xfrm>
            <a:off x="2803201" y="5600963"/>
            <a:ext cx="2254574" cy="830997"/>
          </a:xfrm>
          <a:prstGeom prst="rect">
            <a:avLst/>
          </a:prstGeom>
          <a:noFill/>
        </p:spPr>
        <p:txBody>
          <a:bodyPr wrap="square" rtlCol="0">
            <a:spAutoFit/>
          </a:bodyPr>
          <a:lstStyle/>
          <a:p>
            <a:pPr algn="r"/>
            <a:r>
              <a:rPr lang="en-US" sz="1200" dirty="0">
                <a:solidFill>
                  <a:schemeClr val="accent5">
                    <a:lumMod val="75000"/>
                  </a:schemeClr>
                </a:solidFill>
                <a:latin typeface="Agency FB" panose="020B0503020202020204" pitchFamily="34" charset="0"/>
              </a:rPr>
              <a:t>The project also was mentioned during the seventh meeting of Ministers of Education of member states of the SCO in Astana (October 17, 2018)</a:t>
            </a:r>
          </a:p>
        </p:txBody>
      </p:sp>
      <p:sp>
        <p:nvSpPr>
          <p:cNvPr id="15" name="Прямоугольник 14"/>
          <p:cNvSpPr/>
          <p:nvPr/>
        </p:nvSpPr>
        <p:spPr>
          <a:xfrm>
            <a:off x="7210639" y="535841"/>
            <a:ext cx="4572000" cy="297273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1"/>
          <p:cNvSpPr/>
          <p:nvPr/>
        </p:nvSpPr>
        <p:spPr>
          <a:xfrm>
            <a:off x="538829" y="32780"/>
            <a:ext cx="3920740"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About Model SCO</a:t>
            </a:r>
            <a:endParaRPr lang="en-GB"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endParaRPr>
          </a:p>
        </p:txBody>
      </p:sp>
      <p:pic>
        <p:nvPicPr>
          <p:cNvPr id="4" name="Рисунок 3"/>
          <p:cNvPicPr>
            <a:picLocks noChangeAspect="1"/>
          </p:cNvPicPr>
          <p:nvPr/>
        </p:nvPicPr>
        <p:blipFill rotWithShape="1">
          <a:blip r:embed="rId9" cstate="print">
            <a:extLst>
              <a:ext uri="{28A0092B-C50C-407E-A947-70E740481C1C}">
                <a14:useLocalDpi xmlns:a14="http://schemas.microsoft.com/office/drawing/2010/main" val="0"/>
              </a:ext>
            </a:extLst>
          </a:blip>
          <a:srcRect l="7133" r="4870"/>
          <a:stretch>
            <a:fillRect/>
          </a:stretch>
        </p:blipFill>
        <p:spPr>
          <a:xfrm>
            <a:off x="6499799" y="2325046"/>
            <a:ext cx="2266951" cy="1619293"/>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8343900" y="3962401"/>
            <a:ext cx="2867025" cy="2382982"/>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Прямоугольник 23"/>
          <p:cNvSpPr/>
          <p:nvPr/>
        </p:nvSpPr>
        <p:spPr>
          <a:xfrm>
            <a:off x="9058275" y="566131"/>
            <a:ext cx="2726862" cy="2241597"/>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21"/>
          <p:cNvSpPr/>
          <p:nvPr/>
        </p:nvSpPr>
        <p:spPr>
          <a:xfrm>
            <a:off x="3413195" y="931691"/>
            <a:ext cx="4180359" cy="2619375"/>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Прямоугольник 20"/>
          <p:cNvSpPr/>
          <p:nvPr/>
        </p:nvSpPr>
        <p:spPr>
          <a:xfrm>
            <a:off x="406355" y="2420380"/>
            <a:ext cx="2381482" cy="2685095"/>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Прямоугольник 19"/>
          <p:cNvSpPr/>
          <p:nvPr/>
        </p:nvSpPr>
        <p:spPr>
          <a:xfrm>
            <a:off x="4074770" y="4463455"/>
            <a:ext cx="2557499" cy="1776359"/>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4"/>
          <p:cNvPicPr>
            <a:picLocks noChangeAspect="1"/>
          </p:cNvPicPr>
          <p:nvPr/>
        </p:nvPicPr>
        <p:blipFill>
          <a:blip r:embed="rId2"/>
          <a:stretch>
            <a:fillRect/>
          </a:stretch>
        </p:blipFill>
        <p:spPr>
          <a:xfrm>
            <a:off x="4286750" y="5351634"/>
            <a:ext cx="2535811" cy="1206631"/>
          </a:xfrm>
          <a:prstGeom prst="rect">
            <a:avLst/>
          </a:prstGeom>
          <a:effectLst>
            <a:outerShdw blurRad="50800" dist="38100" dir="2700000" algn="tl" rotWithShape="0">
              <a:prstClr val="black">
                <a:alpha val="40000"/>
              </a:prstClr>
            </a:outerShdw>
          </a:effectLst>
        </p:spPr>
      </p:pic>
      <p:grpSp>
        <p:nvGrpSpPr>
          <p:cNvPr id="6" name="Group 19"/>
          <p:cNvGrpSpPr/>
          <p:nvPr/>
        </p:nvGrpSpPr>
        <p:grpSpPr>
          <a:xfrm>
            <a:off x="3745478" y="1701188"/>
            <a:ext cx="4000478" cy="2164204"/>
            <a:chOff x="5399132" y="7152532"/>
            <a:chExt cx="2851787" cy="1583700"/>
          </a:xfrm>
        </p:grpSpPr>
        <p:pic>
          <p:nvPicPr>
            <p:cNvPr id="7" name="Picture 20"/>
            <p:cNvPicPr>
              <a:picLocks noChangeAspect="1"/>
            </p:cNvPicPr>
            <p:nvPr/>
          </p:nvPicPr>
          <p:blipFill>
            <a:blip r:embed="rId3"/>
            <a:stretch>
              <a:fillRect/>
            </a:stretch>
          </p:blipFill>
          <p:spPr>
            <a:xfrm>
              <a:off x="5399132" y="7152532"/>
              <a:ext cx="2851787" cy="1583700"/>
            </a:xfrm>
            <a:prstGeom prst="rect">
              <a:avLst/>
            </a:prstGeom>
            <a:effectLst>
              <a:outerShdw blurRad="50800" dist="38100" dir="2700000" algn="tl" rotWithShape="0">
                <a:prstClr val="black">
                  <a:alpha val="40000"/>
                </a:prstClr>
              </a:outerShdw>
            </a:effectLst>
          </p:spPr>
        </p:pic>
        <p:pic>
          <p:nvPicPr>
            <p:cNvPr id="8" name="Picture 21"/>
            <p:cNvPicPr>
              <a:picLocks noChangeAspect="1"/>
            </p:cNvPicPr>
            <p:nvPr/>
          </p:nvPicPr>
          <p:blipFill>
            <a:blip r:embed="rId4"/>
            <a:stretch>
              <a:fillRect/>
            </a:stretch>
          </p:blipFill>
          <p:spPr>
            <a:xfrm>
              <a:off x="5525383" y="8441907"/>
              <a:ext cx="756669" cy="201463"/>
            </a:xfrm>
            <a:prstGeom prst="rect">
              <a:avLst/>
            </a:prstGeom>
          </p:spPr>
        </p:pic>
      </p:grpSp>
      <p:pic>
        <p:nvPicPr>
          <p:cNvPr id="9" name="Picture 18"/>
          <p:cNvPicPr>
            <a:picLocks noChangeAspect="1"/>
          </p:cNvPicPr>
          <p:nvPr/>
        </p:nvPicPr>
        <p:blipFill rotWithShape="1">
          <a:blip r:embed="rId5"/>
          <a:srcRect r="13036"/>
          <a:stretch>
            <a:fillRect/>
          </a:stretch>
        </p:blipFill>
        <p:spPr>
          <a:xfrm>
            <a:off x="8834144" y="1213556"/>
            <a:ext cx="2703987" cy="1919634"/>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4074770" y="4558479"/>
            <a:ext cx="2443722" cy="738664"/>
          </a:xfrm>
          <a:prstGeom prst="rect">
            <a:avLst/>
          </a:prstGeom>
          <a:noFill/>
          <a:ln>
            <a:noFill/>
            <a:prstDash val="solid"/>
          </a:ln>
          <a:effectLst>
            <a:outerShdw blurRad="50800" dist="38100" dir="2700000" algn="tl" rotWithShape="0">
              <a:prstClr val="black">
                <a:alpha val="40000"/>
              </a:prstClr>
            </a:outerShdw>
          </a:effectLst>
        </p:spPr>
        <p:txBody>
          <a:bodyPr wrap="square" rtlCol="0">
            <a:spAutoFit/>
          </a:bodyPr>
          <a:lstStyle/>
          <a:p>
            <a:r>
              <a:rPr lang="en-US" sz="1400" b="1" dirty="0">
                <a:solidFill>
                  <a:schemeClr val="accent5">
                    <a:lumMod val="75000"/>
                  </a:schemeClr>
                </a:solidFill>
                <a:latin typeface="Corbel" panose="020B0503020204020204" pitchFamily="34" charset="0"/>
              </a:rPr>
              <a:t>Associated Press of Pakistan </a:t>
            </a:r>
          </a:p>
          <a:p>
            <a:r>
              <a:rPr lang="en-US" sz="1400" b="1" dirty="0">
                <a:solidFill>
                  <a:schemeClr val="accent5">
                    <a:lumMod val="75000"/>
                  </a:schemeClr>
                </a:solidFill>
                <a:latin typeface="Corbel" panose="020B0503020204020204" pitchFamily="34" charset="0"/>
              </a:rPr>
              <a:t>on Model SCO, </a:t>
            </a:r>
          </a:p>
          <a:p>
            <a:r>
              <a:rPr lang="en-US" sz="1400" b="1" dirty="0">
                <a:solidFill>
                  <a:schemeClr val="accent5">
                    <a:lumMod val="75000"/>
                  </a:schemeClr>
                </a:solidFill>
                <a:latin typeface="Corbel" panose="020B0503020204020204" pitchFamily="34" charset="0"/>
              </a:rPr>
              <a:t>November 2018</a:t>
            </a:r>
          </a:p>
        </p:txBody>
      </p:sp>
      <p:grpSp>
        <p:nvGrpSpPr>
          <p:cNvPr id="13" name="Group 5"/>
          <p:cNvGrpSpPr/>
          <p:nvPr/>
        </p:nvGrpSpPr>
        <p:grpSpPr>
          <a:xfrm>
            <a:off x="690569" y="3129778"/>
            <a:ext cx="2221616" cy="2228281"/>
            <a:chOff x="923187" y="1231545"/>
            <a:chExt cx="4211801" cy="3860272"/>
          </a:xfrm>
        </p:grpSpPr>
        <p:pic>
          <p:nvPicPr>
            <p:cNvPr id="14" name="Picture 1"/>
            <p:cNvPicPr>
              <a:picLocks noChangeAspect="1"/>
            </p:cNvPicPr>
            <p:nvPr/>
          </p:nvPicPr>
          <p:blipFill>
            <a:blip r:embed="rId6"/>
            <a:stretch>
              <a:fillRect/>
            </a:stretch>
          </p:blipFill>
          <p:spPr>
            <a:xfrm>
              <a:off x="923187" y="1231545"/>
              <a:ext cx="4211801" cy="1982024"/>
            </a:xfrm>
            <a:prstGeom prst="rect">
              <a:avLst/>
            </a:prstGeom>
            <a:effectLst>
              <a:outerShdw blurRad="50800" dist="38100" dir="2700000" algn="tl" rotWithShape="0">
                <a:prstClr val="black">
                  <a:alpha val="40000"/>
                </a:prstClr>
              </a:outerShdw>
            </a:effectLst>
          </p:spPr>
        </p:pic>
        <p:pic>
          <p:nvPicPr>
            <p:cNvPr id="15" name="Picture 4"/>
            <p:cNvPicPr>
              <a:picLocks noChangeAspect="1"/>
            </p:cNvPicPr>
            <p:nvPr/>
          </p:nvPicPr>
          <p:blipFill>
            <a:blip r:embed="rId7"/>
            <a:stretch>
              <a:fillRect/>
            </a:stretch>
          </p:blipFill>
          <p:spPr>
            <a:xfrm>
              <a:off x="923187" y="3184256"/>
              <a:ext cx="4211801" cy="1907561"/>
            </a:xfrm>
            <a:prstGeom prst="rect">
              <a:avLst/>
            </a:prstGeom>
            <a:effectLst>
              <a:outerShdw blurRad="50800" dist="38100" dir="2700000" algn="tl" rotWithShape="0">
                <a:prstClr val="black">
                  <a:alpha val="40000"/>
                </a:prstClr>
              </a:outerShdw>
            </a:effectLst>
          </p:spPr>
        </p:pic>
      </p:grpSp>
      <p:sp>
        <p:nvSpPr>
          <p:cNvPr id="16" name="TextBox 15"/>
          <p:cNvSpPr txBox="1"/>
          <p:nvPr/>
        </p:nvSpPr>
        <p:spPr>
          <a:xfrm>
            <a:off x="472507" y="2544299"/>
            <a:ext cx="1843549" cy="52685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400" b="1" dirty="0">
                <a:solidFill>
                  <a:schemeClr val="accent5">
                    <a:lumMod val="75000"/>
                  </a:schemeClr>
                </a:solidFill>
                <a:latin typeface="Corbel" panose="020B0503020204020204" pitchFamily="34" charset="0"/>
              </a:rPr>
              <a:t>CGTN on Model SCO, November 2019</a:t>
            </a:r>
          </a:p>
        </p:txBody>
      </p:sp>
      <p:pic>
        <p:nvPicPr>
          <p:cNvPr id="17" name="Picture 7"/>
          <p:cNvPicPr>
            <a:picLocks noChangeAspect="1"/>
          </p:cNvPicPr>
          <p:nvPr/>
        </p:nvPicPr>
        <p:blipFill rotWithShape="1">
          <a:blip r:embed="rId8"/>
          <a:srcRect t="4454"/>
          <a:stretch>
            <a:fillRect/>
          </a:stretch>
        </p:blipFill>
        <p:spPr>
          <a:xfrm>
            <a:off x="8096605" y="4588623"/>
            <a:ext cx="2733736" cy="1972642"/>
          </a:xfrm>
          <a:prstGeom prst="rect">
            <a:avLst/>
          </a:prstGeom>
          <a:effectLst>
            <a:outerShdw blurRad="50800" dist="38100" dir="2700000" algn="tl" rotWithShape="0">
              <a:prstClr val="black">
                <a:alpha val="40000"/>
              </a:prstClr>
            </a:outerShdw>
          </a:effectLst>
        </p:spPr>
      </p:pic>
      <p:sp>
        <p:nvSpPr>
          <p:cNvPr id="19" name="Rectangle 31"/>
          <p:cNvSpPr/>
          <p:nvPr/>
        </p:nvSpPr>
        <p:spPr>
          <a:xfrm>
            <a:off x="538829" y="32780"/>
            <a:ext cx="1823371"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Impact</a:t>
            </a:r>
          </a:p>
        </p:txBody>
      </p:sp>
      <p:sp>
        <p:nvSpPr>
          <p:cNvPr id="23" name="TextBox 22"/>
          <p:cNvSpPr txBox="1"/>
          <p:nvPr/>
        </p:nvSpPr>
        <p:spPr>
          <a:xfrm>
            <a:off x="3549396" y="1062075"/>
            <a:ext cx="3291684" cy="52322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400" b="1" dirty="0">
                <a:solidFill>
                  <a:schemeClr val="accent5">
                    <a:lumMod val="75000"/>
                  </a:schemeClr>
                </a:solidFill>
                <a:latin typeface="Corbel" panose="020B0503020204020204" pitchFamily="34" charset="0"/>
              </a:rPr>
              <a:t>CGTN program</a:t>
            </a:r>
            <a:r>
              <a:rPr lang="ru-RU" sz="1400" b="1" dirty="0">
                <a:solidFill>
                  <a:schemeClr val="accent5">
                    <a:lumMod val="75000"/>
                  </a:schemeClr>
                </a:solidFill>
                <a:latin typeface="Corbel" panose="020B0503020204020204" pitchFamily="34" charset="0"/>
              </a:rPr>
              <a:t> </a:t>
            </a:r>
            <a:r>
              <a:rPr lang="en-US" sz="1400" b="1" dirty="0">
                <a:solidFill>
                  <a:schemeClr val="accent5">
                    <a:lumMod val="75000"/>
                  </a:schemeClr>
                </a:solidFill>
                <a:latin typeface="Corbel" panose="020B0503020204020204" pitchFamily="34" charset="0"/>
              </a:rPr>
              <a:t>The Point with Liu Xin</a:t>
            </a:r>
            <a:br>
              <a:rPr lang="en-US" sz="1400" b="1" dirty="0">
                <a:solidFill>
                  <a:schemeClr val="accent5">
                    <a:lumMod val="75000"/>
                  </a:schemeClr>
                </a:solidFill>
                <a:latin typeface="Corbel" panose="020B0503020204020204" pitchFamily="34" charset="0"/>
              </a:rPr>
            </a:br>
            <a:r>
              <a:rPr lang="ru-RU" sz="1400" b="1" dirty="0">
                <a:solidFill>
                  <a:schemeClr val="accent5">
                    <a:lumMod val="75000"/>
                  </a:schemeClr>
                </a:solidFill>
                <a:latin typeface="Corbel" panose="020B0503020204020204" pitchFamily="34" charset="0"/>
              </a:rPr>
              <a:t>30к</a:t>
            </a:r>
            <a:r>
              <a:rPr lang="en-US" sz="1400" b="1" dirty="0">
                <a:solidFill>
                  <a:schemeClr val="accent5">
                    <a:lumMod val="75000"/>
                  </a:schemeClr>
                </a:solidFill>
                <a:latin typeface="Corbel" panose="020B0503020204020204" pitchFamily="34" charset="0"/>
              </a:rPr>
              <a:t> views on CGTN  YouTube channel</a:t>
            </a:r>
          </a:p>
        </p:txBody>
      </p:sp>
      <p:sp>
        <p:nvSpPr>
          <p:cNvPr id="25" name="TextBox 24"/>
          <p:cNvSpPr txBox="1"/>
          <p:nvPr/>
        </p:nvSpPr>
        <p:spPr>
          <a:xfrm>
            <a:off x="9753240" y="687134"/>
            <a:ext cx="1843549" cy="52685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r"/>
            <a:r>
              <a:rPr lang="en-US" sz="1400" b="1" dirty="0">
                <a:solidFill>
                  <a:schemeClr val="accent5">
                    <a:lumMod val="75000"/>
                  </a:schemeClr>
                </a:solidFill>
                <a:latin typeface="Corbel" panose="020B0503020204020204" pitchFamily="34" charset="0"/>
              </a:rPr>
              <a:t>TASS on Model SCO, November 2018</a:t>
            </a:r>
          </a:p>
        </p:txBody>
      </p:sp>
      <p:sp>
        <p:nvSpPr>
          <p:cNvPr id="27" name="TextBox 26"/>
          <p:cNvSpPr txBox="1"/>
          <p:nvPr/>
        </p:nvSpPr>
        <p:spPr>
          <a:xfrm>
            <a:off x="9264362" y="4031621"/>
            <a:ext cx="1843549" cy="52685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r"/>
            <a:r>
              <a:rPr lang="en-US" sz="1400" b="1" dirty="0">
                <a:solidFill>
                  <a:schemeClr val="accent5">
                    <a:lumMod val="75000"/>
                  </a:schemeClr>
                </a:solidFill>
                <a:latin typeface="Corbel" panose="020B0503020204020204" pitchFamily="34" charset="0"/>
              </a:rPr>
              <a:t>SPUTNIK on Model SCO, November 2019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829" y="1099482"/>
            <a:ext cx="5919121" cy="5062924"/>
          </a:xfrm>
          <a:prstGeom prst="rect">
            <a:avLst/>
          </a:prstGeom>
        </p:spPr>
        <p:txBody>
          <a:bodyPr wrap="square">
            <a:spAutoFit/>
          </a:bodyPr>
          <a:lstStyle/>
          <a:p>
            <a:pPr algn="just"/>
            <a:r>
              <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rPr>
              <a:t>“Model SCO” (MSCO) –  is an educational interactive game (conference-simulation) that simulates the work of the bodies of the Shanghai Cooperation Organization (SCO). Model SCO is conducted by students and young professionals interested in studying the functions and operation of the SCO. The game has educational goals and gives delegates the opportunity to study international relations and diplomacy, improve writing skills, communicate with international students from other SCO countries, work in a team, lead discussions and develop new ideas and projects. </a:t>
            </a:r>
          </a:p>
          <a:p>
            <a:pPr algn="just"/>
            <a:endPar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endParaRPr>
          </a:p>
          <a:p>
            <a:pPr algn="just"/>
            <a:r>
              <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rPr>
              <a:t>The rules of procedure and the game protocol are modeled in accordance with fundamental documents of SCO and imitate the summits and meetings within the SCO.</a:t>
            </a:r>
          </a:p>
          <a:p>
            <a:pPr algn="just"/>
            <a:endPar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endParaRPr>
          </a:p>
          <a:p>
            <a:pPr marL="285750" indent="-285750" algn="just">
              <a:buFontTx/>
              <a:buChar char="-"/>
            </a:pPr>
            <a:r>
              <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rPr>
              <a:t>Delegates represent SCO member and observer states.</a:t>
            </a:r>
          </a:p>
          <a:p>
            <a:pPr marL="285750" indent="-285750" algn="just">
              <a:buFontTx/>
              <a:buChar char="-"/>
            </a:pPr>
            <a:r>
              <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rPr>
              <a:t>Consensus is the main decision-making principle.</a:t>
            </a:r>
          </a:p>
          <a:p>
            <a:pPr marL="285750" indent="-285750" algn="just">
              <a:buFontTx/>
              <a:buChar char="-"/>
            </a:pPr>
            <a:r>
              <a:rPr lang="en-US" sz="1700" kern="100" dirty="0">
                <a:solidFill>
                  <a:schemeClr val="accent5">
                    <a:lumMod val="75000"/>
                  </a:schemeClr>
                </a:solidFill>
                <a:latin typeface="Calibri Light" panose="020F0302020204030204" pitchFamily="34" charset="0"/>
                <a:ea typeface="等线" panose="02010600030101010101" pitchFamily="2" charset="-122"/>
                <a:cs typeface="Calibri Light" panose="020F0302020204030204" pitchFamily="34" charset="0"/>
              </a:rPr>
              <a:t>The languages of the conference are Chinese, Russian, and English.</a:t>
            </a:r>
          </a:p>
        </p:txBody>
      </p:sp>
      <p:pic>
        <p:nvPicPr>
          <p:cNvPr id="3" name="Picture 8"/>
          <p:cNvPicPr>
            <a:picLocks noChangeAspect="1"/>
          </p:cNvPicPr>
          <p:nvPr/>
        </p:nvPicPr>
        <p:blipFill rotWithShape="1">
          <a:blip r:embed="rId2"/>
          <a:srcRect r="1153" b="19962"/>
          <a:stretch>
            <a:fillRect/>
          </a:stretch>
        </p:blipFill>
        <p:spPr>
          <a:xfrm>
            <a:off x="7108677" y="4000679"/>
            <a:ext cx="4578807" cy="2466796"/>
          </a:xfrm>
          <a:prstGeom prst="rect">
            <a:avLst/>
          </a:prstGeom>
          <a:effectLst>
            <a:outerShdw blurRad="50800" dist="38100" dir="2700000" algn="tl" rotWithShape="0">
              <a:prstClr val="black">
                <a:alpha val="40000"/>
              </a:prstClr>
            </a:outerShdw>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8126" r="4950" b="-1781"/>
          <a:stretch>
            <a:fillRect/>
          </a:stretch>
        </p:blipFill>
        <p:spPr>
          <a:xfrm>
            <a:off x="7108677" y="748097"/>
            <a:ext cx="4578807" cy="3004753"/>
          </a:xfrm>
          <a:prstGeom prst="rect">
            <a:avLst/>
          </a:prstGeom>
          <a:effectLst>
            <a:outerShdw blurRad="50800" dist="38100" dir="2700000" algn="tl" rotWithShape="0">
              <a:prstClr val="black">
                <a:alpha val="40000"/>
              </a:prstClr>
            </a:outerShdw>
          </a:effectLst>
        </p:spPr>
      </p:pic>
      <p:sp>
        <p:nvSpPr>
          <p:cNvPr id="5" name="Rectangle 31"/>
          <p:cNvSpPr/>
          <p:nvPr/>
        </p:nvSpPr>
        <p:spPr>
          <a:xfrm>
            <a:off x="538829" y="32780"/>
            <a:ext cx="4176046" cy="947054"/>
          </a:xfrm>
          <a:prstGeom prst="rect">
            <a:avLst/>
          </a:prstGeom>
        </p:spPr>
        <p:txBody>
          <a:bodyPr wrap="square">
            <a:spAutoFit/>
          </a:bodyPr>
          <a:lstStyle/>
          <a:p>
            <a:pPr algn="just">
              <a:lnSpc>
                <a:spcPct val="173000"/>
              </a:lnSpc>
              <a:spcBef>
                <a:spcPts val="1880"/>
              </a:spcBef>
              <a:spcAft>
                <a:spcPts val="1880"/>
              </a:spcAft>
            </a:pPr>
            <a:r>
              <a:rPr lang="en-US" sz="3660" b="1" kern="100" dirty="0">
                <a:solidFill>
                  <a:schemeClr val="accent5">
                    <a:lumMod val="75000"/>
                  </a:schemeClr>
                </a:solidFill>
                <a:effectLst>
                  <a:outerShdw blurRad="38100" dist="38100" dir="2700000" algn="tl">
                    <a:srgbClr val="000000">
                      <a:alpha val="43137"/>
                    </a:srgbClr>
                  </a:outerShdw>
                </a:effectLst>
                <a:ea typeface="等线 Light" panose="02010600030101010101" pitchFamily="2" charset="-122"/>
                <a:cs typeface="Times New Roman" panose="02020603050405020304" pitchFamily="18" charset="0"/>
              </a:rPr>
              <a:t>What is Model SCO?</a:t>
            </a:r>
          </a:p>
        </p:txBody>
      </p:sp>
    </p:spTree>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3182</Words>
  <Application>Microsoft Macintosh PowerPoint</Application>
  <PresentationFormat>Widescreen</PresentationFormat>
  <Paragraphs>282</Paragraphs>
  <Slides>32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等线</vt:lpstr>
      <vt:lpstr>DINPro</vt:lpstr>
      <vt:lpstr>Agency FB</vt:lpstr>
      <vt:lpstr>Arial</vt:lpstr>
      <vt:lpstr>Calibri</vt:lpstr>
      <vt:lpstr>Calibri Light</vt:lpstr>
      <vt:lpstr>Candara</vt:lpstr>
      <vt:lpstr>Century Gothic</vt:lpstr>
      <vt:lpstr>Corbel</vt:lpstr>
      <vt:lpstr>Palatino</vt:lpstr>
      <vt:lpstr>1_Тема Office</vt:lpstr>
      <vt:lpstr>PowerPoint Presentation</vt:lpstr>
      <vt:lpstr>Notice on Copyright and Confidentiality of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Feasibilty Proposal</vt:lpstr>
      <vt:lpstr>Results</vt:lpstr>
      <vt:lpstr>PowerPoint Presentation</vt:lpstr>
      <vt:lpstr>PowerPoint Presentation</vt:lpstr>
      <vt:lpstr>PowerPoint Presentation</vt:lpstr>
      <vt:lpstr>PowerPoint Presentation</vt:lpstr>
      <vt:lpstr>PowerPoint Presentation</vt:lpstr>
      <vt:lpstr>Future Development</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Dilnoza Ag'zamjon qizi</dc:creator>
  <cp:lastModifiedBy>3061761349@qq.com</cp:lastModifiedBy>
  <cp:revision>96</cp:revision>
  <dcterms:created xsi:type="dcterms:W3CDTF">2022-05-24T07:16:14Z</dcterms:created>
  <dcterms:modified xsi:type="dcterms:W3CDTF">2022-05-24T14:35:55Z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1033-3.8.1.6116</vt:lpwstr>
  </property>
</Properties>
</file>