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8" r:id="rId3"/>
    <p:sldId id="274" r:id="rId4"/>
    <p:sldId id="264" r:id="rId5"/>
    <p:sldId id="257" r:id="rId6"/>
    <p:sldId id="275" r:id="rId7"/>
    <p:sldId id="267" r:id="rId8"/>
    <p:sldId id="266" r:id="rId9"/>
    <p:sldId id="261" r:id="rId10"/>
    <p:sldId id="263" r:id="rId11"/>
    <p:sldId id="259" r:id="rId12"/>
    <p:sldId id="260" r:id="rId13"/>
    <p:sldId id="268" r:id="rId14"/>
    <p:sldId id="269" r:id="rId15"/>
    <p:sldId id="270" r:id="rId16"/>
    <p:sldId id="271" r:id="rId17"/>
    <p:sldId id="265" r:id="rId18"/>
    <p:sldId id="272" r:id="rId19"/>
    <p:sldId id="273"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1" d="100"/>
          <a:sy n="101" d="100"/>
        </p:scale>
        <p:origin x="-26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B330487-A203-4E75-8786-81091559BCAB}" type="datetimeFigureOut">
              <a:rPr lang="en-GB" smtClean="0"/>
              <a:pPr/>
              <a:t>21/06/2016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4BE9D5-4CDD-4BBC-8029-0358881D578E}" type="slidenum">
              <a:rPr lang="en-GB" smtClean="0"/>
              <a:pPr/>
              <a:t>‹#›</a:t>
            </a:fld>
            <a:endParaRPr lang="en-GB"/>
          </a:p>
        </p:txBody>
      </p:sp>
    </p:spTree>
    <p:extLst>
      <p:ext uri="{BB962C8B-B14F-4D97-AF65-F5344CB8AC3E}">
        <p14:creationId xmlns:p14="http://schemas.microsoft.com/office/powerpoint/2010/main" xmlns="" val="4245523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B330487-A203-4E75-8786-81091559BCAB}" type="datetimeFigureOut">
              <a:rPr lang="en-GB" smtClean="0"/>
              <a:pPr/>
              <a:t>21/06/2016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4BE9D5-4CDD-4BBC-8029-0358881D578E}" type="slidenum">
              <a:rPr lang="en-GB" smtClean="0"/>
              <a:pPr/>
              <a:t>‹#›</a:t>
            </a:fld>
            <a:endParaRPr lang="en-GB"/>
          </a:p>
        </p:txBody>
      </p:sp>
    </p:spTree>
    <p:extLst>
      <p:ext uri="{BB962C8B-B14F-4D97-AF65-F5344CB8AC3E}">
        <p14:creationId xmlns:p14="http://schemas.microsoft.com/office/powerpoint/2010/main" xmlns="" val="2826357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B330487-A203-4E75-8786-81091559BCAB}" type="datetimeFigureOut">
              <a:rPr lang="en-GB" smtClean="0"/>
              <a:pPr/>
              <a:t>21/06/2016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4BE9D5-4CDD-4BBC-8029-0358881D578E}" type="slidenum">
              <a:rPr lang="en-GB" smtClean="0"/>
              <a:pPr/>
              <a:t>‹#›</a:t>
            </a:fld>
            <a:endParaRPr lang="en-GB"/>
          </a:p>
        </p:txBody>
      </p:sp>
    </p:spTree>
    <p:extLst>
      <p:ext uri="{BB962C8B-B14F-4D97-AF65-F5344CB8AC3E}">
        <p14:creationId xmlns:p14="http://schemas.microsoft.com/office/powerpoint/2010/main" xmlns="" val="60822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720080"/>
          </a:xfrm>
        </p:spPr>
        <p:txBody>
          <a:bodyPr>
            <a:normAutofit/>
          </a:bodyPr>
          <a:lstStyle>
            <a:lvl1pPr>
              <a:defRPr sz="3600"/>
            </a:lvl1pPr>
          </a:lstStyle>
          <a:p>
            <a:r>
              <a:rPr lang="en-US" dirty="0" smtClean="0"/>
              <a:t>Click to edit Master title style</a:t>
            </a:r>
            <a:endParaRPr lang="en-GB" dirty="0"/>
          </a:p>
        </p:txBody>
      </p:sp>
      <p:sp>
        <p:nvSpPr>
          <p:cNvPr id="3" name="Content Placeholder 2"/>
          <p:cNvSpPr>
            <a:spLocks noGrp="1"/>
          </p:cNvSpPr>
          <p:nvPr>
            <p:ph idx="1"/>
          </p:nvPr>
        </p:nvSpPr>
        <p:spPr>
          <a:xfrm>
            <a:off x="0" y="980728"/>
            <a:ext cx="9144000" cy="51454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B330487-A203-4E75-8786-81091559BCAB}" type="datetimeFigureOut">
              <a:rPr lang="en-GB" smtClean="0"/>
              <a:pPr/>
              <a:t>21/06/2016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4BE9D5-4CDD-4BBC-8029-0358881D578E}" type="slidenum">
              <a:rPr lang="en-GB" smtClean="0"/>
              <a:pPr/>
              <a:t>‹#›</a:t>
            </a:fld>
            <a:endParaRPr lang="en-GB"/>
          </a:p>
        </p:txBody>
      </p:sp>
    </p:spTree>
    <p:extLst>
      <p:ext uri="{BB962C8B-B14F-4D97-AF65-F5344CB8AC3E}">
        <p14:creationId xmlns:p14="http://schemas.microsoft.com/office/powerpoint/2010/main" xmlns="" val="3562028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B330487-A203-4E75-8786-81091559BCAB}" type="datetimeFigureOut">
              <a:rPr lang="en-GB" smtClean="0"/>
              <a:pPr/>
              <a:t>21/06/2016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4BE9D5-4CDD-4BBC-8029-0358881D578E}" type="slidenum">
              <a:rPr lang="en-GB" smtClean="0"/>
              <a:pPr/>
              <a:t>‹#›</a:t>
            </a:fld>
            <a:endParaRPr lang="en-GB"/>
          </a:p>
        </p:txBody>
      </p:sp>
    </p:spTree>
    <p:extLst>
      <p:ext uri="{BB962C8B-B14F-4D97-AF65-F5344CB8AC3E}">
        <p14:creationId xmlns:p14="http://schemas.microsoft.com/office/powerpoint/2010/main" xmlns="" val="2766401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B330487-A203-4E75-8786-81091559BCAB}" type="datetimeFigureOut">
              <a:rPr lang="en-GB" smtClean="0"/>
              <a:pPr/>
              <a:t>21/06/2016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4BE9D5-4CDD-4BBC-8029-0358881D578E}" type="slidenum">
              <a:rPr lang="en-GB" smtClean="0"/>
              <a:pPr/>
              <a:t>‹#›</a:t>
            </a:fld>
            <a:endParaRPr lang="en-GB"/>
          </a:p>
        </p:txBody>
      </p:sp>
    </p:spTree>
    <p:extLst>
      <p:ext uri="{BB962C8B-B14F-4D97-AF65-F5344CB8AC3E}">
        <p14:creationId xmlns:p14="http://schemas.microsoft.com/office/powerpoint/2010/main" xmlns="" val="2124330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B330487-A203-4E75-8786-81091559BCAB}" type="datetimeFigureOut">
              <a:rPr lang="en-GB" smtClean="0"/>
              <a:pPr/>
              <a:t>21/06/2016</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D4BE9D5-4CDD-4BBC-8029-0358881D578E}" type="slidenum">
              <a:rPr lang="en-GB" smtClean="0"/>
              <a:pPr/>
              <a:t>‹#›</a:t>
            </a:fld>
            <a:endParaRPr lang="en-GB"/>
          </a:p>
        </p:txBody>
      </p:sp>
    </p:spTree>
    <p:extLst>
      <p:ext uri="{BB962C8B-B14F-4D97-AF65-F5344CB8AC3E}">
        <p14:creationId xmlns:p14="http://schemas.microsoft.com/office/powerpoint/2010/main" xmlns="" val="767789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B330487-A203-4E75-8786-81091559BCAB}" type="datetimeFigureOut">
              <a:rPr lang="en-GB" smtClean="0"/>
              <a:pPr/>
              <a:t>21/06/2016</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D4BE9D5-4CDD-4BBC-8029-0358881D578E}" type="slidenum">
              <a:rPr lang="en-GB" smtClean="0"/>
              <a:pPr/>
              <a:t>‹#›</a:t>
            </a:fld>
            <a:endParaRPr lang="en-GB"/>
          </a:p>
        </p:txBody>
      </p:sp>
    </p:spTree>
    <p:extLst>
      <p:ext uri="{BB962C8B-B14F-4D97-AF65-F5344CB8AC3E}">
        <p14:creationId xmlns:p14="http://schemas.microsoft.com/office/powerpoint/2010/main" xmlns="" val="44149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B330487-A203-4E75-8786-81091559BCAB}" type="datetimeFigureOut">
              <a:rPr lang="en-GB" smtClean="0"/>
              <a:pPr/>
              <a:t>21/06/2016</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D4BE9D5-4CDD-4BBC-8029-0358881D578E}" type="slidenum">
              <a:rPr lang="en-GB" smtClean="0"/>
              <a:pPr/>
              <a:t>‹#›</a:t>
            </a:fld>
            <a:endParaRPr lang="en-GB"/>
          </a:p>
        </p:txBody>
      </p:sp>
    </p:spTree>
    <p:extLst>
      <p:ext uri="{BB962C8B-B14F-4D97-AF65-F5344CB8AC3E}">
        <p14:creationId xmlns:p14="http://schemas.microsoft.com/office/powerpoint/2010/main" xmlns="" val="423611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B330487-A203-4E75-8786-81091559BCAB}" type="datetimeFigureOut">
              <a:rPr lang="en-GB" smtClean="0"/>
              <a:pPr/>
              <a:t>21/06/2016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4BE9D5-4CDD-4BBC-8029-0358881D578E}" type="slidenum">
              <a:rPr lang="en-GB" smtClean="0"/>
              <a:pPr/>
              <a:t>‹#›</a:t>
            </a:fld>
            <a:endParaRPr lang="en-GB"/>
          </a:p>
        </p:txBody>
      </p:sp>
    </p:spTree>
    <p:extLst>
      <p:ext uri="{BB962C8B-B14F-4D97-AF65-F5344CB8AC3E}">
        <p14:creationId xmlns:p14="http://schemas.microsoft.com/office/powerpoint/2010/main" xmlns="" val="3312519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B330487-A203-4E75-8786-81091559BCAB}" type="datetimeFigureOut">
              <a:rPr lang="en-GB" smtClean="0"/>
              <a:pPr/>
              <a:t>21/06/2016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4BE9D5-4CDD-4BBC-8029-0358881D578E}" type="slidenum">
              <a:rPr lang="en-GB" smtClean="0"/>
              <a:pPr/>
              <a:t>‹#›</a:t>
            </a:fld>
            <a:endParaRPr lang="en-GB"/>
          </a:p>
        </p:txBody>
      </p:sp>
    </p:spTree>
    <p:extLst>
      <p:ext uri="{BB962C8B-B14F-4D97-AF65-F5344CB8AC3E}">
        <p14:creationId xmlns:p14="http://schemas.microsoft.com/office/powerpoint/2010/main" xmlns="" val="4116861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836712"/>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0" y="980728"/>
            <a:ext cx="9144000" cy="58772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8" name="Straight Connector 7"/>
          <p:cNvCxnSpPr/>
          <p:nvPr userDrawn="1"/>
        </p:nvCxnSpPr>
        <p:spPr>
          <a:xfrm>
            <a:off x="0" y="908720"/>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99716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hina.org.cn/english/china_key_word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Cultural Issues in Translating Official Chinese Documents</a:t>
            </a:r>
            <a:endParaRPr lang="en-GB" dirty="0"/>
          </a:p>
        </p:txBody>
      </p:sp>
      <p:sp>
        <p:nvSpPr>
          <p:cNvPr id="3" name="Subtitle 2"/>
          <p:cNvSpPr>
            <a:spLocks noGrp="1"/>
          </p:cNvSpPr>
          <p:nvPr>
            <p:ph type="subTitle" idx="1"/>
          </p:nvPr>
        </p:nvSpPr>
        <p:spPr/>
        <p:txBody>
          <a:bodyPr>
            <a:normAutofit lnSpcReduction="10000"/>
          </a:bodyPr>
          <a:lstStyle/>
          <a:p>
            <a:r>
              <a:rPr lang="en-GB" dirty="0" smtClean="0"/>
              <a:t>The Role of </a:t>
            </a:r>
            <a:r>
              <a:rPr lang="en-GB" i="1" dirty="0" smtClean="0"/>
              <a:t>‘China Keywords’</a:t>
            </a:r>
          </a:p>
          <a:p>
            <a:endParaRPr lang="en-GB" i="1" dirty="0"/>
          </a:p>
          <a:p>
            <a:r>
              <a:rPr lang="en-GB" sz="2000" dirty="0" smtClean="0"/>
              <a:t>David W Ferguson</a:t>
            </a:r>
          </a:p>
          <a:p>
            <a:r>
              <a:rPr lang="en-GB" sz="2000" dirty="0" smtClean="0"/>
              <a:t>18</a:t>
            </a:r>
            <a:r>
              <a:rPr lang="en-GB" sz="2000" baseline="30000" dirty="0" smtClean="0"/>
              <a:t>th</a:t>
            </a:r>
            <a:r>
              <a:rPr lang="en-GB" sz="2000" dirty="0" smtClean="0"/>
              <a:t> June 2016</a:t>
            </a:r>
            <a:endParaRPr lang="en-GB" sz="2000" dirty="0"/>
          </a:p>
        </p:txBody>
      </p:sp>
    </p:spTree>
    <p:extLst>
      <p:ext uri="{BB962C8B-B14F-4D97-AF65-F5344CB8AC3E}">
        <p14:creationId xmlns:p14="http://schemas.microsoft.com/office/powerpoint/2010/main" xmlns="" val="141921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1.4 Pointless Repetition</a:t>
            </a:r>
            <a:endParaRPr lang="en-GB" dirty="0"/>
          </a:p>
        </p:txBody>
      </p:sp>
      <p:sp>
        <p:nvSpPr>
          <p:cNvPr id="3" name="Content Placeholder 2"/>
          <p:cNvSpPr>
            <a:spLocks noGrp="1"/>
          </p:cNvSpPr>
          <p:nvPr>
            <p:ph idx="1"/>
          </p:nvPr>
        </p:nvSpPr>
        <p:spPr/>
        <p:txBody>
          <a:bodyPr>
            <a:normAutofit/>
          </a:bodyPr>
          <a:lstStyle/>
          <a:p>
            <a:r>
              <a:rPr lang="en-GB" sz="2800" dirty="0" smtClean="0"/>
              <a:t>A newspaper article about China’s high-speed rail:</a:t>
            </a:r>
          </a:p>
          <a:p>
            <a:pPr lvl="1"/>
            <a:r>
              <a:rPr lang="en-GB" sz="2400" dirty="0" smtClean="0"/>
              <a:t>Joint </a:t>
            </a:r>
            <a:r>
              <a:rPr lang="en-GB" sz="2400" dirty="0"/>
              <a:t>action by the two ministries ultimately created a CRH380 series, a </a:t>
            </a:r>
            <a:r>
              <a:rPr lang="en-GB" sz="2400" dirty="0" smtClean="0"/>
              <a:t>milestone and a turning-point  in </a:t>
            </a:r>
            <a:r>
              <a:rPr lang="en-GB" sz="2400" dirty="0"/>
              <a:t>China's high-speed rail technology</a:t>
            </a:r>
            <a:r>
              <a:rPr lang="en-GB" sz="2400" dirty="0">
                <a:solidFill>
                  <a:srgbClr val="FF0000"/>
                </a:solidFill>
              </a:rPr>
              <a:t>, reversing the direction of the development of China's high-speed rail technology</a:t>
            </a:r>
            <a:r>
              <a:rPr lang="en-GB" sz="2400" dirty="0" smtClean="0"/>
              <a:t>.</a:t>
            </a:r>
          </a:p>
          <a:p>
            <a:r>
              <a:rPr lang="en-GB" sz="2800" dirty="0" smtClean="0"/>
              <a:t>An official book about grassland culture:</a:t>
            </a:r>
          </a:p>
          <a:p>
            <a:pPr lvl="1"/>
            <a:r>
              <a:rPr lang="en-US" sz="2400" dirty="0"/>
              <a:t>Lamb pilaf, prepared with mutton or mutton chops, carrots, onion and rice, is a very popular food </a:t>
            </a:r>
            <a:r>
              <a:rPr lang="en-US" sz="2400" dirty="0">
                <a:solidFill>
                  <a:srgbClr val="FF0000"/>
                </a:solidFill>
              </a:rPr>
              <a:t>combining rice, mutton and vegetable</a:t>
            </a:r>
            <a:r>
              <a:rPr lang="en-US" sz="2400" dirty="0" smtClean="0"/>
              <a:t>.</a:t>
            </a:r>
            <a:endParaRPr lang="en-GB" sz="2400" dirty="0"/>
          </a:p>
          <a:p>
            <a:endParaRPr lang="en-GB" sz="2800" dirty="0"/>
          </a:p>
        </p:txBody>
      </p:sp>
      <p:sp>
        <p:nvSpPr>
          <p:cNvPr id="4" name="Rectangle 3"/>
          <p:cNvSpPr/>
          <p:nvPr/>
        </p:nvSpPr>
        <p:spPr>
          <a:xfrm>
            <a:off x="251520" y="5805264"/>
            <a:ext cx="878497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Each of these sentences can stop at the point that the text has been changed to red</a:t>
            </a:r>
            <a:endParaRPr lang="en-GB" sz="2400" dirty="0"/>
          </a:p>
        </p:txBody>
      </p:sp>
    </p:spTree>
    <p:extLst>
      <p:ext uri="{BB962C8B-B14F-4D97-AF65-F5344CB8AC3E}">
        <p14:creationId xmlns:p14="http://schemas.microsoft.com/office/powerpoint/2010/main" xmlns="" val="1182585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1.5 A tendency to over-conceptualise…</a:t>
            </a:r>
            <a:endParaRPr lang="en-GB" dirty="0"/>
          </a:p>
        </p:txBody>
      </p:sp>
      <p:sp>
        <p:nvSpPr>
          <p:cNvPr id="3" name="Content Placeholder 2"/>
          <p:cNvSpPr>
            <a:spLocks noGrp="1"/>
          </p:cNvSpPr>
          <p:nvPr>
            <p:ph idx="1"/>
          </p:nvPr>
        </p:nvSpPr>
        <p:spPr/>
        <p:txBody>
          <a:bodyPr/>
          <a:lstStyle/>
          <a:p>
            <a:r>
              <a:rPr lang="en-GB" dirty="0" smtClean="0"/>
              <a:t>A School Principal’s speech on a visit to an American educational conference:</a:t>
            </a:r>
          </a:p>
          <a:p>
            <a:pPr lvl="1"/>
            <a:r>
              <a:rPr lang="en-GB" dirty="0" smtClean="0"/>
              <a:t>Under </a:t>
            </a:r>
            <a:r>
              <a:rPr lang="en-GB" dirty="0"/>
              <a:t>the guiding idea of cultivating perfect students through aesthetic education, various campuses are accelerating integration, promoting </a:t>
            </a:r>
            <a:r>
              <a:rPr lang="en-GB" dirty="0" smtClean="0"/>
              <a:t>connotation, </a:t>
            </a:r>
            <a:r>
              <a:rPr lang="en-GB" dirty="0"/>
              <a:t>and advancing integration process of resources, in order to achieve the goal of "cultures in communication, teachers in harmony, and quality in common</a:t>
            </a:r>
            <a:r>
              <a:rPr lang="en-GB" dirty="0" smtClean="0"/>
              <a:t>".</a:t>
            </a:r>
            <a:endParaRPr lang="en-GB" dirty="0"/>
          </a:p>
        </p:txBody>
      </p:sp>
      <p:sp>
        <p:nvSpPr>
          <p:cNvPr id="4" name="Rectangle 3"/>
          <p:cNvSpPr/>
          <p:nvPr/>
        </p:nvSpPr>
        <p:spPr>
          <a:xfrm>
            <a:off x="251520" y="5517232"/>
            <a:ext cx="8784976"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This </a:t>
            </a:r>
            <a:r>
              <a:rPr lang="en-GB" sz="2000" dirty="0"/>
              <a:t>sentence contains a lot of words which are (more or less) in the right order, but mean absolutely nothing. </a:t>
            </a:r>
          </a:p>
        </p:txBody>
      </p:sp>
    </p:spTree>
    <p:extLst>
      <p:ext uri="{BB962C8B-B14F-4D97-AF65-F5344CB8AC3E}">
        <p14:creationId xmlns:p14="http://schemas.microsoft.com/office/powerpoint/2010/main" xmlns="" val="203123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1.5 A tendency to over-conceptualise…</a:t>
            </a:r>
            <a:endParaRPr lang="en-GB" dirty="0"/>
          </a:p>
        </p:txBody>
      </p:sp>
      <p:sp>
        <p:nvSpPr>
          <p:cNvPr id="3" name="Content Placeholder 2"/>
          <p:cNvSpPr>
            <a:spLocks noGrp="1"/>
          </p:cNvSpPr>
          <p:nvPr>
            <p:ph idx="1"/>
          </p:nvPr>
        </p:nvSpPr>
        <p:spPr>
          <a:xfrm>
            <a:off x="0" y="980728"/>
            <a:ext cx="9144000" cy="5760640"/>
          </a:xfrm>
        </p:spPr>
        <p:txBody>
          <a:bodyPr>
            <a:noAutofit/>
          </a:bodyPr>
          <a:lstStyle/>
          <a:p>
            <a:r>
              <a:rPr lang="en-GB" sz="2400" i="1" dirty="0"/>
              <a:t>"I am going to promote connotation"</a:t>
            </a:r>
            <a:r>
              <a:rPr lang="en-GB" sz="2400" dirty="0"/>
              <a:t> simply means nothing at all</a:t>
            </a:r>
            <a:r>
              <a:rPr lang="en-GB" sz="2400" dirty="0" smtClean="0"/>
              <a:t>.</a:t>
            </a:r>
          </a:p>
          <a:p>
            <a:r>
              <a:rPr lang="en-GB" sz="2400" i="1" dirty="0" smtClean="0"/>
              <a:t>"</a:t>
            </a:r>
            <a:r>
              <a:rPr lang="en-GB" sz="2400" i="1" dirty="0"/>
              <a:t>I am going to accelerate integration"</a:t>
            </a:r>
            <a:r>
              <a:rPr lang="en-GB" sz="2400" dirty="0"/>
              <a:t> means nothing unless you explain what you are going to integrate, and what you are going to integrate it with</a:t>
            </a:r>
            <a:r>
              <a:rPr lang="en-GB" sz="2400" dirty="0" smtClean="0"/>
              <a:t>.</a:t>
            </a:r>
          </a:p>
          <a:p>
            <a:r>
              <a:rPr lang="en-GB" sz="2400" i="1" dirty="0" smtClean="0"/>
              <a:t>"</a:t>
            </a:r>
            <a:r>
              <a:rPr lang="en-GB" sz="2400" i="1" dirty="0"/>
              <a:t>I am going to advance the integration process of resources"</a:t>
            </a:r>
            <a:r>
              <a:rPr lang="en-GB" sz="2400" dirty="0"/>
              <a:t> means nothing because the phrase </a:t>
            </a:r>
            <a:r>
              <a:rPr lang="en-GB" sz="2400" i="1" dirty="0"/>
              <a:t>"integration process of resources"</a:t>
            </a:r>
            <a:r>
              <a:rPr lang="en-GB" sz="2400" dirty="0"/>
              <a:t> means </a:t>
            </a:r>
            <a:r>
              <a:rPr lang="en-GB" sz="2400" dirty="0" smtClean="0"/>
              <a:t>nothing.</a:t>
            </a:r>
          </a:p>
          <a:p>
            <a:pPr lvl="1"/>
            <a:r>
              <a:rPr lang="en-GB" sz="2000" dirty="0" smtClean="0"/>
              <a:t>Quite </a:t>
            </a:r>
            <a:r>
              <a:rPr lang="en-GB" sz="2000" dirty="0"/>
              <a:t>literally, you might as well say </a:t>
            </a:r>
            <a:r>
              <a:rPr lang="en-GB" sz="2000" i="1" dirty="0"/>
              <a:t>"I am going to </a:t>
            </a:r>
            <a:r>
              <a:rPr lang="en-GB" sz="2000" i="1" dirty="0" smtClean="0"/>
              <a:t>reverse the </a:t>
            </a:r>
            <a:r>
              <a:rPr lang="en-GB" sz="2000" i="1" dirty="0"/>
              <a:t>channelling process of </a:t>
            </a:r>
            <a:r>
              <a:rPr lang="en-GB" sz="2000" i="1" dirty="0" smtClean="0"/>
              <a:t>dumplings“</a:t>
            </a:r>
            <a:r>
              <a:rPr lang="en-GB" sz="2000" dirty="0" smtClean="0"/>
              <a:t> - it </a:t>
            </a:r>
            <a:r>
              <a:rPr lang="en-GB" sz="2000" dirty="0"/>
              <a:t>is </a:t>
            </a:r>
            <a:r>
              <a:rPr lang="en-GB" sz="2000" dirty="0" smtClean="0"/>
              <a:t>equally meaningless</a:t>
            </a:r>
            <a:r>
              <a:rPr lang="en-GB" sz="2000" dirty="0"/>
              <a:t>.</a:t>
            </a:r>
            <a:br>
              <a:rPr lang="en-GB" sz="2000" dirty="0"/>
            </a:br>
            <a:endParaRPr lang="en-GB" sz="2000" dirty="0"/>
          </a:p>
        </p:txBody>
      </p:sp>
      <p:sp>
        <p:nvSpPr>
          <p:cNvPr id="4" name="Rectangle 3"/>
          <p:cNvSpPr/>
          <p:nvPr/>
        </p:nvSpPr>
        <p:spPr>
          <a:xfrm>
            <a:off x="251520" y="5301208"/>
            <a:ext cx="8784976"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 sentence </a:t>
            </a:r>
            <a:r>
              <a:rPr lang="en-GB" dirty="0"/>
              <a:t>of 41 words in which, under a guiding idea </a:t>
            </a:r>
            <a:r>
              <a:rPr lang="en-GB" dirty="0" smtClean="0"/>
              <a:t>so </a:t>
            </a:r>
            <a:r>
              <a:rPr lang="en-GB" dirty="0"/>
              <a:t>vague as to be practically meaningless, various campuses are going to engage in three actions which are utterly meaningless, in pursuit of a goal </a:t>
            </a:r>
            <a:r>
              <a:rPr lang="en-GB" dirty="0" smtClean="0"/>
              <a:t>so </a:t>
            </a:r>
            <a:r>
              <a:rPr lang="en-GB" dirty="0"/>
              <a:t>vague as to be practically meaningless.</a:t>
            </a:r>
          </a:p>
        </p:txBody>
      </p:sp>
    </p:spTree>
    <p:extLst>
      <p:ext uri="{BB962C8B-B14F-4D97-AF65-F5344CB8AC3E}">
        <p14:creationId xmlns:p14="http://schemas.microsoft.com/office/powerpoint/2010/main" xmlns="" val="1120075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37492" y="4058206"/>
            <a:ext cx="1729574" cy="30195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6782765" y="2091124"/>
            <a:ext cx="1294411" cy="28041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0" y="980728"/>
            <a:ext cx="9144000" cy="5877272"/>
          </a:xfrm>
        </p:spPr>
        <p:txBody>
          <a:bodyPr>
            <a:normAutofit/>
          </a:bodyPr>
          <a:lstStyle/>
          <a:p>
            <a:r>
              <a:rPr lang="en-GB" sz="2400" dirty="0" smtClean="0"/>
              <a:t>From a book about investigating the </a:t>
            </a:r>
            <a:r>
              <a:rPr lang="en-GB" sz="2400" dirty="0" err="1" smtClean="0"/>
              <a:t>Daming</a:t>
            </a:r>
            <a:r>
              <a:rPr lang="en-GB" sz="2400" dirty="0" smtClean="0"/>
              <a:t> Palace in Chang’an:</a:t>
            </a:r>
          </a:p>
          <a:p>
            <a:pPr lvl="1"/>
            <a:r>
              <a:rPr lang="en-US" sz="2000" dirty="0" smtClean="0"/>
              <a:t>A field </a:t>
            </a:r>
            <a:r>
              <a:rPr lang="en-US" sz="2000" dirty="0"/>
              <a:t>survey </a:t>
            </a:r>
            <a:r>
              <a:rPr lang="en-US" sz="2000" dirty="0" smtClean="0"/>
              <a:t>was carried out at </a:t>
            </a:r>
            <a:r>
              <a:rPr lang="en-US" sz="2000" dirty="0"/>
              <a:t>the remains of </a:t>
            </a:r>
            <a:r>
              <a:rPr lang="en-US" sz="2000" dirty="0" err="1"/>
              <a:t>Hanyuan</a:t>
            </a:r>
            <a:r>
              <a:rPr lang="en-US" sz="2000" dirty="0"/>
              <a:t> </a:t>
            </a:r>
            <a:r>
              <a:rPr lang="en-US" sz="2000" dirty="0" smtClean="0"/>
              <a:t>Hall. The </a:t>
            </a:r>
            <a:r>
              <a:rPr lang="en-US" sz="2000" dirty="0"/>
              <a:t>foundation of the hall was 15.6m high, 67.33m wide from east to west and 29.2m long from north to south. The hall covered a total floor area of 1,966.04m</a:t>
            </a:r>
            <a:r>
              <a:rPr lang="en-US" sz="2000" baseline="30000" dirty="0"/>
              <a:t>2</a:t>
            </a:r>
            <a:r>
              <a:rPr lang="en-US" sz="2000" dirty="0" smtClean="0"/>
              <a:t>.</a:t>
            </a:r>
          </a:p>
          <a:p>
            <a:pPr lvl="1"/>
            <a:endParaRPr lang="en-US" sz="2000" dirty="0"/>
          </a:p>
          <a:p>
            <a:pPr lvl="1"/>
            <a:endParaRPr lang="en-GB" sz="2000" dirty="0"/>
          </a:p>
          <a:p>
            <a:endParaRPr lang="en-US" sz="2400" dirty="0" smtClean="0"/>
          </a:p>
          <a:p>
            <a:r>
              <a:rPr lang="en-US" sz="2400" dirty="0" smtClean="0"/>
              <a:t>From a general guide to Beijing City:</a:t>
            </a:r>
          </a:p>
          <a:p>
            <a:pPr lvl="1"/>
            <a:r>
              <a:rPr lang="en-US" sz="2000" dirty="0" smtClean="0"/>
              <a:t>In </a:t>
            </a:r>
            <a:r>
              <a:rPr lang="en-US" sz="2000" dirty="0"/>
              <a:t>2014, the turnover of </a:t>
            </a:r>
            <a:r>
              <a:rPr lang="en-US" sz="2000" dirty="0" smtClean="0"/>
              <a:t>securities </a:t>
            </a:r>
            <a:r>
              <a:rPr lang="en-US" sz="2000" dirty="0"/>
              <a:t>in Beijing’s </a:t>
            </a:r>
            <a:r>
              <a:rPr lang="en-US" sz="2000" dirty="0" smtClean="0"/>
              <a:t>market </a:t>
            </a:r>
            <a:r>
              <a:rPr lang="en-US" sz="2000" dirty="0"/>
              <a:t>reached 23.23186 trillion </a:t>
            </a:r>
            <a:r>
              <a:rPr lang="en-US" sz="2000" dirty="0" smtClean="0"/>
              <a:t>yuan, including 8.57145 </a:t>
            </a:r>
            <a:r>
              <a:rPr lang="en-US" sz="2000" dirty="0"/>
              <a:t>trillion yuan from stock trading and 11.06575 trillion yuan from bond trading. </a:t>
            </a:r>
            <a:endParaRPr lang="en-GB" sz="2000" dirty="0"/>
          </a:p>
        </p:txBody>
      </p:sp>
      <p:sp>
        <p:nvSpPr>
          <p:cNvPr id="2" name="Title 1"/>
          <p:cNvSpPr>
            <a:spLocks noGrp="1"/>
          </p:cNvSpPr>
          <p:nvPr>
            <p:ph type="title"/>
          </p:nvPr>
        </p:nvSpPr>
        <p:spPr/>
        <p:txBody>
          <a:bodyPr/>
          <a:lstStyle/>
          <a:p>
            <a:r>
              <a:rPr lang="en-GB" dirty="0" smtClean="0"/>
              <a:t>1.6 Obsessive precision…</a:t>
            </a:r>
            <a:endParaRPr lang="en-GB" dirty="0"/>
          </a:p>
        </p:txBody>
      </p:sp>
      <p:sp>
        <p:nvSpPr>
          <p:cNvPr id="6" name="Rectangle 5"/>
          <p:cNvSpPr/>
          <p:nvPr/>
        </p:nvSpPr>
        <p:spPr>
          <a:xfrm>
            <a:off x="179511" y="2516315"/>
            <a:ext cx="8784976" cy="64045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That invaluable final digit (4) renders this figure correct to a precision of one five hundredth of one percent – equivalent to a postage stamp on a tennis court!</a:t>
            </a:r>
            <a:endParaRPr lang="en-GB" sz="2400" dirty="0">
              <a:solidFill>
                <a:schemeClr val="tx1"/>
              </a:solidFill>
            </a:endParaRPr>
          </a:p>
        </p:txBody>
      </p:sp>
      <p:sp>
        <p:nvSpPr>
          <p:cNvPr id="7" name="Rectangle 6"/>
          <p:cNvSpPr/>
          <p:nvPr/>
        </p:nvSpPr>
        <p:spPr>
          <a:xfrm>
            <a:off x="157807" y="5013176"/>
            <a:ext cx="8784976" cy="64045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This goes ten times better. The final digit (6) renders this figure correct to a precision of one five thousandth of one percent…</a:t>
            </a:r>
            <a:endParaRPr lang="en-GB" sz="2400" dirty="0">
              <a:solidFill>
                <a:schemeClr val="tx1"/>
              </a:solidFill>
            </a:endParaRPr>
          </a:p>
        </p:txBody>
      </p:sp>
      <p:sp>
        <p:nvSpPr>
          <p:cNvPr id="9" name="Rectangle 8"/>
          <p:cNvSpPr/>
          <p:nvPr/>
        </p:nvSpPr>
        <p:spPr>
          <a:xfrm>
            <a:off x="179511" y="5949280"/>
            <a:ext cx="8822701"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smtClean="0">
                <a:solidFill>
                  <a:schemeClr val="bg1"/>
                </a:solidFill>
              </a:rPr>
              <a:t>The obsessive precision renders the figures absurd. These are not scientific treatises – they are documents presenting information to a general readership. In such cases, there is no need for any more than two decimal places in the second example, or any at all in the first.</a:t>
            </a:r>
            <a:endParaRPr lang="en-GB" dirty="0">
              <a:solidFill>
                <a:schemeClr val="bg1"/>
              </a:solidFill>
            </a:endParaRPr>
          </a:p>
        </p:txBody>
      </p:sp>
    </p:spTree>
    <p:extLst>
      <p:ext uri="{BB962C8B-B14F-4D97-AF65-F5344CB8AC3E}">
        <p14:creationId xmlns:p14="http://schemas.microsoft.com/office/powerpoint/2010/main" xmlns="" val="817188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1.7 How not to use “Scare Quotes”</a:t>
            </a:r>
            <a:endParaRPr lang="en-GB" dirty="0"/>
          </a:p>
        </p:txBody>
      </p:sp>
      <p:sp>
        <p:nvSpPr>
          <p:cNvPr id="3" name="Content Placeholder 2"/>
          <p:cNvSpPr>
            <a:spLocks noGrp="1"/>
          </p:cNvSpPr>
          <p:nvPr>
            <p:ph idx="1"/>
          </p:nvPr>
        </p:nvSpPr>
        <p:spPr/>
        <p:txBody>
          <a:bodyPr/>
          <a:lstStyle/>
          <a:p>
            <a:r>
              <a:rPr lang="en-US" dirty="0" smtClean="0"/>
              <a:t>From a memoir detailing experiences during the Cultural Revolution:</a:t>
            </a:r>
          </a:p>
          <a:p>
            <a:pPr lvl="1"/>
            <a:r>
              <a:rPr lang="en-US" dirty="0" smtClean="0"/>
              <a:t>I “participated</a:t>
            </a:r>
            <a:r>
              <a:rPr lang="en-US" dirty="0"/>
              <a:t>” in the “revolution” when I was not a “</a:t>
            </a:r>
            <a:r>
              <a:rPr lang="en-US" dirty="0" smtClean="0"/>
              <a:t>target”…</a:t>
            </a:r>
          </a:p>
          <a:p>
            <a:pPr lvl="1"/>
            <a:r>
              <a:rPr lang="en-US" dirty="0" smtClean="0"/>
              <a:t>More </a:t>
            </a:r>
            <a:r>
              <a:rPr lang="en-US" dirty="0"/>
              <a:t>than two hundred “graduates</a:t>
            </a:r>
            <a:r>
              <a:rPr lang="en-US" dirty="0" smtClean="0"/>
              <a:t>” joined </a:t>
            </a:r>
            <a:r>
              <a:rPr lang="en-US" dirty="0"/>
              <a:t>other </a:t>
            </a:r>
            <a:r>
              <a:rPr lang="en-US" dirty="0" smtClean="0"/>
              <a:t>“</a:t>
            </a:r>
            <a:r>
              <a:rPr lang="en-US" dirty="0"/>
              <a:t>Beijing youth” from different schools and got on board a “chartered” </a:t>
            </a:r>
            <a:r>
              <a:rPr lang="en-US" dirty="0" smtClean="0"/>
              <a:t>train…</a:t>
            </a:r>
            <a:endParaRPr lang="en-GB" dirty="0"/>
          </a:p>
        </p:txBody>
      </p:sp>
      <p:sp>
        <p:nvSpPr>
          <p:cNvPr id="4" name="Rectangle 3"/>
          <p:cNvSpPr/>
          <p:nvPr/>
        </p:nvSpPr>
        <p:spPr>
          <a:xfrm>
            <a:off x="179511" y="5445224"/>
            <a:ext cx="8964489"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bg1"/>
                </a:solidFill>
              </a:rPr>
              <a:t>There is “no” reason for “any” of these “words” to be in “scare quotes”. They appear to have “been” selected on an “entirely” random “basis”…</a:t>
            </a:r>
            <a:endParaRPr lang="en-GB" sz="2800" dirty="0">
              <a:solidFill>
                <a:schemeClr val="bg1"/>
              </a:solidFill>
            </a:endParaRPr>
          </a:p>
        </p:txBody>
      </p:sp>
    </p:spTree>
    <p:extLst>
      <p:ext uri="{BB962C8B-B14F-4D97-AF65-F5344CB8AC3E}">
        <p14:creationId xmlns:p14="http://schemas.microsoft.com/office/powerpoint/2010/main" xmlns="" val="3022259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1.7 How to use “Scare Quotes”</a:t>
            </a:r>
            <a:endParaRPr lang="en-GB" dirty="0"/>
          </a:p>
        </p:txBody>
      </p:sp>
      <p:sp>
        <p:nvSpPr>
          <p:cNvPr id="3" name="Content Placeholder 2"/>
          <p:cNvSpPr>
            <a:spLocks noGrp="1"/>
          </p:cNvSpPr>
          <p:nvPr>
            <p:ph idx="1"/>
          </p:nvPr>
        </p:nvSpPr>
        <p:spPr/>
        <p:txBody>
          <a:bodyPr>
            <a:normAutofit/>
          </a:bodyPr>
          <a:lstStyle/>
          <a:p>
            <a:r>
              <a:rPr lang="en-GB" sz="2800" dirty="0" smtClean="0"/>
              <a:t>What are “scare quotes” for?</a:t>
            </a:r>
          </a:p>
          <a:p>
            <a:pPr lvl="1"/>
            <a:r>
              <a:rPr lang="en-GB" sz="2400" dirty="0" smtClean="0"/>
              <a:t>To flag up that the writer is using a recently-coined phrase with which readers might not be familiar</a:t>
            </a:r>
          </a:p>
          <a:p>
            <a:pPr lvl="2"/>
            <a:r>
              <a:rPr lang="en-GB" sz="2000" dirty="0"/>
              <a:t>e</a:t>
            </a:r>
            <a:r>
              <a:rPr lang="en-GB" sz="2000" dirty="0" smtClean="0"/>
              <a:t>.g. “New </a:t>
            </a:r>
            <a:r>
              <a:rPr lang="en-GB" sz="2000" dirty="0"/>
              <a:t>N</a:t>
            </a:r>
            <a:r>
              <a:rPr lang="en-GB" sz="2000" dirty="0" smtClean="0"/>
              <a:t>ormal”</a:t>
            </a:r>
          </a:p>
          <a:p>
            <a:pPr lvl="1"/>
            <a:r>
              <a:rPr lang="en-GB" sz="2400" dirty="0" smtClean="0"/>
              <a:t>To flag up that the writer is using a word or expression out of its normal context – possibly in a figurative sense:</a:t>
            </a:r>
          </a:p>
          <a:p>
            <a:pPr lvl="2"/>
            <a:r>
              <a:rPr lang="en-GB" sz="2000" dirty="0"/>
              <a:t>e</a:t>
            </a:r>
            <a:r>
              <a:rPr lang="en-GB" sz="2000" dirty="0" smtClean="0"/>
              <a:t>.g.</a:t>
            </a:r>
            <a:r>
              <a:rPr lang="en-GB" sz="2000" i="1" dirty="0" smtClean="0"/>
              <a:t> This was no “ordinary” act of terrorism…</a:t>
            </a:r>
          </a:p>
          <a:p>
            <a:pPr lvl="2"/>
            <a:r>
              <a:rPr lang="en-GB" sz="2000" dirty="0" smtClean="0"/>
              <a:t>There is no such thing as an ordinary act of terrorism.</a:t>
            </a:r>
          </a:p>
          <a:p>
            <a:pPr lvl="1"/>
            <a:r>
              <a:rPr lang="en-GB" sz="2400" dirty="0" smtClean="0"/>
              <a:t>To indicate that the writer is challenging some feature of the literal meaning of the expression:</a:t>
            </a:r>
          </a:p>
          <a:p>
            <a:pPr lvl="2"/>
            <a:r>
              <a:rPr lang="en-GB" sz="2000" dirty="0"/>
              <a:t>e</a:t>
            </a:r>
            <a:r>
              <a:rPr lang="en-GB" sz="2000" dirty="0" smtClean="0"/>
              <a:t>.g. China will talk about Western media references to the “China threat” to make it clear that it rejects the legitimacy of the accusation. </a:t>
            </a:r>
          </a:p>
          <a:p>
            <a:pPr lvl="2"/>
            <a:endParaRPr lang="en-GB" sz="2000" dirty="0"/>
          </a:p>
        </p:txBody>
      </p:sp>
      <p:sp>
        <p:nvSpPr>
          <p:cNvPr id="4" name="Rectangle 3"/>
          <p:cNvSpPr/>
          <p:nvPr/>
        </p:nvSpPr>
        <p:spPr>
          <a:xfrm>
            <a:off x="179511" y="5661247"/>
            <a:ext cx="8822701" cy="11169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The point of “scare quotes” is that they are supposed to be used </a:t>
            </a:r>
            <a:r>
              <a:rPr lang="en-GB" sz="2000" b="1" u="sng" dirty="0"/>
              <a:t>sparingly</a:t>
            </a:r>
            <a:r>
              <a:rPr lang="en-GB" sz="2000" b="1" dirty="0" smtClean="0"/>
              <a:t>. </a:t>
            </a:r>
          </a:p>
          <a:p>
            <a:pPr algn="ctr"/>
            <a:r>
              <a:rPr lang="en-GB" sz="2000" b="1" dirty="0" smtClean="0">
                <a:solidFill>
                  <a:schemeClr val="bg1"/>
                </a:solidFill>
              </a:rPr>
              <a:t>Imagine watching a two-hour long horror movie in which a zombie leaps in front of the camera every two seconds…</a:t>
            </a:r>
            <a:endParaRPr lang="en-GB" sz="2000" b="1" dirty="0">
              <a:solidFill>
                <a:schemeClr val="bg1"/>
              </a:solidFill>
            </a:endParaRPr>
          </a:p>
        </p:txBody>
      </p:sp>
    </p:spTree>
    <p:extLst>
      <p:ext uri="{BB962C8B-B14F-4D97-AF65-F5344CB8AC3E}">
        <p14:creationId xmlns:p14="http://schemas.microsoft.com/office/powerpoint/2010/main" xmlns="" val="2298372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1.8 Leaden Adjectives</a:t>
            </a:r>
            <a:endParaRPr lang="en-GB" dirty="0"/>
          </a:p>
        </p:txBody>
      </p:sp>
      <p:sp>
        <p:nvSpPr>
          <p:cNvPr id="3" name="Content Placeholder 2"/>
          <p:cNvSpPr>
            <a:spLocks noGrp="1"/>
          </p:cNvSpPr>
          <p:nvPr>
            <p:ph idx="1"/>
          </p:nvPr>
        </p:nvSpPr>
        <p:spPr/>
        <p:txBody>
          <a:bodyPr>
            <a:normAutofit/>
          </a:bodyPr>
          <a:lstStyle/>
          <a:p>
            <a:r>
              <a:rPr lang="en-US" sz="2800" dirty="0" smtClean="0"/>
              <a:t>From a book about the anti-Japanese war:</a:t>
            </a:r>
          </a:p>
          <a:p>
            <a:pPr lvl="1"/>
            <a:r>
              <a:rPr lang="en-US" sz="2400" dirty="0" smtClean="0"/>
              <a:t>Thousands </a:t>
            </a:r>
            <a:r>
              <a:rPr lang="en-US" sz="2400" dirty="0"/>
              <a:t>of Chinese youth left their </a:t>
            </a:r>
            <a:r>
              <a:rPr lang="en-US" sz="2400" dirty="0" smtClean="0"/>
              <a:t>classrooms and </a:t>
            </a:r>
            <a:r>
              <a:rPr lang="en-US" sz="2400" dirty="0"/>
              <a:t>devoted themselves to the </a:t>
            </a:r>
            <a:r>
              <a:rPr lang="en-US" sz="2400" dirty="0" smtClean="0"/>
              <a:t>struggle </a:t>
            </a:r>
            <a:r>
              <a:rPr lang="en-US" sz="2400" dirty="0"/>
              <a:t>under the </a:t>
            </a:r>
            <a:r>
              <a:rPr lang="en-US" sz="2400" dirty="0">
                <a:solidFill>
                  <a:srgbClr val="FF0000"/>
                </a:solidFill>
              </a:rPr>
              <a:t>resisting-the-Japanese-aggression</a:t>
            </a:r>
            <a:r>
              <a:rPr lang="en-US" sz="2400" dirty="0"/>
              <a:t> banner raised by the </a:t>
            </a:r>
            <a:r>
              <a:rPr lang="en-US" sz="2400" dirty="0" smtClean="0"/>
              <a:t>CPC</a:t>
            </a:r>
          </a:p>
          <a:p>
            <a:pPr lvl="2"/>
            <a:r>
              <a:rPr lang="en-US" sz="2000" dirty="0" smtClean="0"/>
              <a:t>Thousands of Chinese youth left their classrooms and devoted themselves to the struggle under the banner of resistance against the Japanese aggression raised by the CPC. </a:t>
            </a:r>
          </a:p>
          <a:p>
            <a:pPr lvl="1"/>
            <a:r>
              <a:rPr lang="en-US" sz="2400" dirty="0" smtClean="0"/>
              <a:t>This </a:t>
            </a:r>
            <a:r>
              <a:rPr lang="en-US" sz="2400" dirty="0" smtClean="0">
                <a:solidFill>
                  <a:srgbClr val="FF0000"/>
                </a:solidFill>
              </a:rPr>
              <a:t>vigorously-opposed-to-the-Japanese-invasion</a:t>
            </a:r>
            <a:r>
              <a:rPr lang="en-US" sz="2400" dirty="0" smtClean="0"/>
              <a:t> man continued the struggle…</a:t>
            </a:r>
          </a:p>
          <a:p>
            <a:pPr lvl="2"/>
            <a:r>
              <a:rPr lang="en-US" sz="2000" dirty="0" smtClean="0"/>
              <a:t>This man, who was vigorously opposed to the Japanese invasion, continued the struggle…</a:t>
            </a:r>
            <a:endParaRPr lang="en-GB" sz="2000" dirty="0"/>
          </a:p>
        </p:txBody>
      </p:sp>
      <p:sp>
        <p:nvSpPr>
          <p:cNvPr id="4" name="Rectangle 3"/>
          <p:cNvSpPr/>
          <p:nvPr/>
        </p:nvSpPr>
        <p:spPr>
          <a:xfrm>
            <a:off x="179511" y="5949280"/>
            <a:ext cx="8822701"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Both of the highlighted phrases are  ‘adjectives’…</a:t>
            </a:r>
            <a:endParaRPr lang="en-GB" sz="2400" b="1" dirty="0">
              <a:solidFill>
                <a:schemeClr val="bg1"/>
              </a:solidFill>
            </a:endParaRPr>
          </a:p>
        </p:txBody>
      </p:sp>
    </p:spTree>
    <p:extLst>
      <p:ext uri="{BB962C8B-B14F-4D97-AF65-F5344CB8AC3E}">
        <p14:creationId xmlns:p14="http://schemas.microsoft.com/office/powerpoint/2010/main" xmlns="" val="1542871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 Reverse-Nike Syndrome – never ‘just do it’</a:t>
            </a:r>
            <a:endParaRPr lang="en-GB" dirty="0"/>
          </a:p>
        </p:txBody>
      </p:sp>
      <p:sp>
        <p:nvSpPr>
          <p:cNvPr id="3" name="Content Placeholder 2"/>
          <p:cNvSpPr>
            <a:spLocks noGrp="1"/>
          </p:cNvSpPr>
          <p:nvPr>
            <p:ph idx="1"/>
          </p:nvPr>
        </p:nvSpPr>
        <p:spPr/>
        <p:txBody>
          <a:bodyPr/>
          <a:lstStyle/>
          <a:p>
            <a:r>
              <a:rPr lang="en-GB" dirty="0" smtClean="0"/>
              <a:t>A Scottish politician’s diary:</a:t>
            </a:r>
          </a:p>
          <a:p>
            <a:pPr lvl="1"/>
            <a:r>
              <a:rPr lang="en-GB" dirty="0" smtClean="0"/>
              <a:t>This morning I got out of bed, washed my face, put on my clothes, and ate my breakfast… </a:t>
            </a:r>
            <a:r>
              <a:rPr lang="en-GB" sz="1200" dirty="0" smtClean="0"/>
              <a:t>(18)</a:t>
            </a:r>
          </a:p>
          <a:p>
            <a:r>
              <a:rPr lang="en-GB" dirty="0" smtClean="0"/>
              <a:t>A Chinese politician’s diary:</a:t>
            </a:r>
          </a:p>
          <a:p>
            <a:pPr lvl="1"/>
            <a:r>
              <a:rPr lang="en-GB" dirty="0" smtClean="0"/>
              <a:t>This morning I strenuously got out of bed, relentlessly washed my face, earnestly advanced the putting on of my clothes, and unswervingly adhered to promoting the development of my breakfast eating work practice construction in an all round way… </a:t>
            </a:r>
            <a:r>
              <a:rPr lang="en-GB" sz="1400" dirty="0" smtClean="0"/>
              <a:t>(39)</a:t>
            </a:r>
          </a:p>
          <a:p>
            <a:pPr lvl="1"/>
            <a:endParaRPr lang="en-GB" sz="1200" dirty="0" smtClean="0"/>
          </a:p>
          <a:p>
            <a:endParaRPr lang="en-GB" dirty="0"/>
          </a:p>
        </p:txBody>
      </p:sp>
      <p:sp>
        <p:nvSpPr>
          <p:cNvPr id="4" name="Rectangle 3"/>
          <p:cNvSpPr/>
          <p:nvPr/>
        </p:nvSpPr>
        <p:spPr>
          <a:xfrm>
            <a:off x="251520" y="5301208"/>
            <a:ext cx="8784976"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smtClean="0">
                <a:solidFill>
                  <a:schemeClr val="bg1"/>
                </a:solidFill>
              </a:rPr>
              <a:t>A series of words that are in many instances entirely redundant:</a:t>
            </a:r>
          </a:p>
          <a:p>
            <a:r>
              <a:rPr lang="en-GB" sz="2000" b="1" dirty="0" smtClean="0">
                <a:solidFill>
                  <a:schemeClr val="bg1"/>
                </a:solidFill>
              </a:rPr>
              <a:t>strenuously, relentlessly, unwaveringly, unswervingly, advance, adhere to, promote,</a:t>
            </a:r>
            <a:r>
              <a:rPr lang="en-GB" sz="2000" dirty="0" smtClean="0">
                <a:solidFill>
                  <a:schemeClr val="bg1"/>
                </a:solidFill>
              </a:rPr>
              <a:t> </a:t>
            </a:r>
            <a:r>
              <a:rPr lang="en-GB" sz="2000" b="1" dirty="0">
                <a:solidFill>
                  <a:schemeClr val="bg1"/>
                </a:solidFill>
              </a:rPr>
              <a:t>d</a:t>
            </a:r>
            <a:r>
              <a:rPr lang="en-GB" sz="2000" b="1" dirty="0" smtClean="0">
                <a:solidFill>
                  <a:schemeClr val="bg1"/>
                </a:solidFill>
              </a:rPr>
              <a:t>evelopment, work,  practice , construction, respectively, successively, in an all round way</a:t>
            </a:r>
            <a:endParaRPr lang="en-GB" sz="2000" dirty="0">
              <a:solidFill>
                <a:schemeClr val="bg1"/>
              </a:solidFill>
            </a:endParaRPr>
          </a:p>
        </p:txBody>
      </p:sp>
    </p:spTree>
    <p:extLst>
      <p:ext uri="{BB962C8B-B14F-4D97-AF65-F5344CB8AC3E}">
        <p14:creationId xmlns:p14="http://schemas.microsoft.com/office/powerpoint/2010/main" xmlns="" val="3869077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China Keywords</a:t>
            </a:r>
            <a:endParaRPr lang="en-GB" dirty="0"/>
          </a:p>
        </p:txBody>
      </p:sp>
      <p:sp>
        <p:nvSpPr>
          <p:cNvPr id="3" name="Content Placeholder 2"/>
          <p:cNvSpPr>
            <a:spLocks noGrp="1"/>
          </p:cNvSpPr>
          <p:nvPr>
            <p:ph idx="1"/>
          </p:nvPr>
        </p:nvSpPr>
        <p:spPr/>
        <p:txBody>
          <a:bodyPr>
            <a:normAutofit fontScale="70000" lnSpcReduction="20000"/>
          </a:bodyPr>
          <a:lstStyle/>
          <a:p>
            <a:r>
              <a:rPr lang="en-GB" sz="3800" dirty="0" smtClean="0"/>
              <a:t>There are hundreds of expressions in common use in Chinese official communications that are familiar to Chinese readers:</a:t>
            </a:r>
          </a:p>
          <a:p>
            <a:pPr marL="0" indent="0">
              <a:buNone/>
            </a:pPr>
            <a:endParaRPr lang="en-GB" dirty="0" smtClean="0"/>
          </a:p>
          <a:p>
            <a:r>
              <a:rPr lang="en-GB" dirty="0" smtClean="0"/>
              <a:t>Historical:</a:t>
            </a:r>
          </a:p>
          <a:p>
            <a:pPr lvl="1"/>
            <a:r>
              <a:rPr lang="en-GB" dirty="0" smtClean="0"/>
              <a:t>The Mass Line</a:t>
            </a:r>
          </a:p>
          <a:p>
            <a:pPr lvl="1"/>
            <a:r>
              <a:rPr lang="en-GB" dirty="0" smtClean="0"/>
              <a:t>Crossing the river by feeling for the stones</a:t>
            </a:r>
          </a:p>
          <a:p>
            <a:pPr lvl="1"/>
            <a:r>
              <a:rPr lang="en-GB" dirty="0" smtClean="0"/>
              <a:t>Reform &amp; Opening Up</a:t>
            </a:r>
          </a:p>
          <a:p>
            <a:pPr lvl="1"/>
            <a:r>
              <a:rPr lang="en-GB" dirty="0" smtClean="0"/>
              <a:t>The Important Thought of Three Represents</a:t>
            </a:r>
          </a:p>
          <a:p>
            <a:pPr lvl="1"/>
            <a:r>
              <a:rPr lang="en-GB" dirty="0" smtClean="0"/>
              <a:t>The Scientific Outlook on Development</a:t>
            </a:r>
            <a:endParaRPr lang="en-GB" dirty="0"/>
          </a:p>
          <a:p>
            <a:r>
              <a:rPr lang="en-GB" dirty="0" smtClean="0"/>
              <a:t>Contemporary:</a:t>
            </a:r>
          </a:p>
          <a:p>
            <a:pPr lvl="1"/>
            <a:r>
              <a:rPr lang="en-GB" dirty="0" smtClean="0"/>
              <a:t>The Chinese Dream</a:t>
            </a:r>
          </a:p>
          <a:p>
            <a:pPr lvl="1"/>
            <a:r>
              <a:rPr lang="en-GB" dirty="0" smtClean="0"/>
              <a:t>The Two Centennial </a:t>
            </a:r>
            <a:r>
              <a:rPr lang="en-GB" dirty="0"/>
              <a:t>G</a:t>
            </a:r>
            <a:r>
              <a:rPr lang="en-GB" dirty="0" smtClean="0"/>
              <a:t>oals</a:t>
            </a:r>
          </a:p>
          <a:p>
            <a:pPr lvl="1"/>
            <a:r>
              <a:rPr lang="en-GB" dirty="0" smtClean="0"/>
              <a:t>The One Belt and One Road</a:t>
            </a:r>
          </a:p>
          <a:p>
            <a:pPr lvl="1"/>
            <a:r>
              <a:rPr lang="en-GB" dirty="0" smtClean="0"/>
              <a:t>The Four Comprehensives </a:t>
            </a:r>
          </a:p>
          <a:p>
            <a:pPr lvl="1"/>
            <a:r>
              <a:rPr lang="en-GB" dirty="0" smtClean="0"/>
              <a:t>Three </a:t>
            </a:r>
            <a:r>
              <a:rPr lang="en-GB" dirty="0" err="1" smtClean="0"/>
              <a:t>Stricts</a:t>
            </a:r>
            <a:r>
              <a:rPr lang="en-GB" dirty="0" smtClean="0"/>
              <a:t> and Three Earnests </a:t>
            </a:r>
            <a:endParaRPr lang="en-GB" dirty="0"/>
          </a:p>
        </p:txBody>
      </p:sp>
      <p:sp>
        <p:nvSpPr>
          <p:cNvPr id="4" name="Rectangle 3"/>
          <p:cNvSpPr/>
          <p:nvPr/>
        </p:nvSpPr>
        <p:spPr>
          <a:xfrm>
            <a:off x="251520" y="5949280"/>
            <a:ext cx="878497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smtClean="0">
                <a:solidFill>
                  <a:schemeClr val="bg1"/>
                </a:solidFill>
              </a:rPr>
              <a:t>These are fundamental to Chinese political thinking, and it is essential that they be rendered accessible and understandable to a Western audience</a:t>
            </a:r>
            <a:endParaRPr lang="en-GB" sz="2000" dirty="0">
              <a:solidFill>
                <a:schemeClr val="bg1"/>
              </a:solidFill>
            </a:endParaRPr>
          </a:p>
        </p:txBody>
      </p:sp>
    </p:spTree>
    <p:extLst>
      <p:ext uri="{BB962C8B-B14F-4D97-AF65-F5344CB8AC3E}">
        <p14:creationId xmlns:p14="http://schemas.microsoft.com/office/powerpoint/2010/main" xmlns="" val="3148580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dirty="0" smtClean="0"/>
              <a:t>2. China Keywords</a:t>
            </a:r>
            <a:endParaRPr lang="en-US" dirty="0"/>
          </a:p>
        </p:txBody>
      </p:sp>
      <p:sp>
        <p:nvSpPr>
          <p:cNvPr id="3" name="内容占位符 2"/>
          <p:cNvSpPr>
            <a:spLocks noGrp="1"/>
          </p:cNvSpPr>
          <p:nvPr>
            <p:ph idx="1"/>
          </p:nvPr>
        </p:nvSpPr>
        <p:spPr/>
        <p:txBody>
          <a:bodyPr>
            <a:normAutofit/>
          </a:bodyPr>
          <a:lstStyle/>
          <a:p>
            <a:r>
              <a:rPr lang="en-GB" sz="2200" dirty="0" smtClean="0"/>
              <a:t>Some of these expressions need to be explained to a Western audience</a:t>
            </a:r>
          </a:p>
          <a:p>
            <a:r>
              <a:rPr lang="en-GB" sz="2200" dirty="0" smtClean="0"/>
              <a:t>Others need to be revised to turn them into something closer to native English:</a:t>
            </a:r>
          </a:p>
          <a:p>
            <a:pPr lvl="2"/>
            <a:r>
              <a:rPr lang="en-GB" sz="1800" dirty="0" smtClean="0"/>
              <a:t>The Four Comprehensives -&gt; The Four-pronged Strategy</a:t>
            </a:r>
          </a:p>
          <a:p>
            <a:pPr lvl="2"/>
            <a:r>
              <a:rPr lang="en-GB" sz="1800" dirty="0" smtClean="0"/>
              <a:t>Three </a:t>
            </a:r>
            <a:r>
              <a:rPr lang="en-GB" sz="1800" dirty="0" err="1" smtClean="0"/>
              <a:t>Stricts</a:t>
            </a:r>
            <a:r>
              <a:rPr lang="en-GB" sz="1800" dirty="0" smtClean="0"/>
              <a:t> and Three Earnests -&gt; Six </a:t>
            </a:r>
            <a:r>
              <a:rPr lang="en-GB" sz="1800" dirty="0"/>
              <a:t>guidelines for ethical behaviour and responsible </a:t>
            </a:r>
            <a:r>
              <a:rPr lang="en-GB" sz="1800" dirty="0" smtClean="0"/>
              <a:t>action</a:t>
            </a:r>
          </a:p>
          <a:p>
            <a:r>
              <a:rPr lang="en-GB" sz="2200" dirty="0" smtClean="0"/>
              <a:t>The China Academy of Translation (CAT) is involved in a major project called </a:t>
            </a:r>
            <a:r>
              <a:rPr lang="en-GB" sz="2200" i="1" dirty="0" smtClean="0"/>
              <a:t>China Keywords</a:t>
            </a:r>
          </a:p>
          <a:p>
            <a:r>
              <a:rPr lang="en-GB" sz="2200" dirty="0" smtClean="0"/>
              <a:t>The objective of the project is to produce a glossary of terms that can be easily accessed by Chinese translators and Western readers</a:t>
            </a:r>
          </a:p>
          <a:p>
            <a:r>
              <a:rPr lang="en-GB" sz="2200" dirty="0" smtClean="0"/>
              <a:t>Ultimately, the project will cover several hundred important Chinese terms and expressions</a:t>
            </a:r>
          </a:p>
          <a:p>
            <a:pPr marL="0" indent="0">
              <a:buNone/>
            </a:pPr>
            <a:endParaRPr lang="en-US" sz="2400" dirty="0"/>
          </a:p>
        </p:txBody>
      </p:sp>
      <p:sp>
        <p:nvSpPr>
          <p:cNvPr id="4" name="Rectangle 3"/>
          <p:cNvSpPr/>
          <p:nvPr/>
        </p:nvSpPr>
        <p:spPr>
          <a:xfrm>
            <a:off x="251520" y="5589240"/>
            <a:ext cx="8784976" cy="100811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See</a:t>
            </a:r>
            <a:r>
              <a:rPr lang="en-GB" sz="2800" dirty="0">
                <a:solidFill>
                  <a:schemeClr val="bg1"/>
                </a:solidFill>
              </a:rPr>
              <a:t> </a:t>
            </a:r>
            <a:r>
              <a:rPr lang="en-GB" sz="2800" dirty="0">
                <a:solidFill>
                  <a:schemeClr val="bg1"/>
                </a:solidFill>
                <a:hlinkClick r:id="rId2"/>
              </a:rPr>
              <a:t>http://www.china.org.cn/english/china_key_words</a:t>
            </a:r>
            <a:r>
              <a:rPr lang="en-GB" sz="2800" dirty="0" smtClean="0">
                <a:solidFill>
                  <a:schemeClr val="bg1"/>
                </a:solidFill>
                <a:hlinkClick r:id="rId2"/>
              </a:rPr>
              <a:t>/</a:t>
            </a:r>
            <a:endParaRPr lang="en-GB" sz="2800" dirty="0">
              <a:solidFill>
                <a:schemeClr val="bg1"/>
              </a:solidFill>
            </a:endParaRPr>
          </a:p>
        </p:txBody>
      </p:sp>
    </p:spTree>
    <p:extLst>
      <p:ext uri="{BB962C8B-B14F-4D97-AF65-F5344CB8AC3E}">
        <p14:creationId xmlns:p14="http://schemas.microsoft.com/office/powerpoint/2010/main" xmlns="" val="1838389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GB" dirty="0"/>
          </a:p>
        </p:txBody>
      </p:sp>
      <p:sp>
        <p:nvSpPr>
          <p:cNvPr id="3" name="Content Placeholder 2"/>
          <p:cNvSpPr>
            <a:spLocks noGrp="1"/>
          </p:cNvSpPr>
          <p:nvPr>
            <p:ph idx="1"/>
          </p:nvPr>
        </p:nvSpPr>
        <p:spPr>
          <a:xfrm>
            <a:off x="2160240" y="980728"/>
            <a:ext cx="5004048" cy="5145435"/>
          </a:xfrm>
        </p:spPr>
        <p:txBody>
          <a:bodyPr>
            <a:normAutofit fontScale="85000" lnSpcReduction="20000"/>
          </a:bodyPr>
          <a:lstStyle/>
          <a:p>
            <a:r>
              <a:rPr lang="en-GB" dirty="0" smtClean="0"/>
              <a:t>Introduction</a:t>
            </a:r>
          </a:p>
          <a:p>
            <a:pPr marL="514350" indent="-514350">
              <a:buFont typeface="+mj-lt"/>
              <a:buAutoNum type="arabicPeriod"/>
            </a:pPr>
            <a:r>
              <a:rPr lang="en-GB" dirty="0" smtClean="0"/>
              <a:t>Cultural issues</a:t>
            </a:r>
          </a:p>
          <a:p>
            <a:pPr marL="914400" lvl="1" indent="-514350">
              <a:buFont typeface="+mj-lt"/>
              <a:buAutoNum type="arabicPeriod"/>
            </a:pPr>
            <a:r>
              <a:rPr lang="en-GB" dirty="0" smtClean="0"/>
              <a:t>Lists of lists</a:t>
            </a:r>
          </a:p>
          <a:p>
            <a:pPr marL="914400" lvl="1" indent="-514350">
              <a:buFont typeface="+mj-lt"/>
              <a:buAutoNum type="arabicPeriod"/>
            </a:pPr>
            <a:r>
              <a:rPr lang="en-GB" dirty="0" smtClean="0"/>
              <a:t>Interminable sentences</a:t>
            </a:r>
          </a:p>
          <a:p>
            <a:pPr marL="914400" lvl="1" indent="-514350">
              <a:buFont typeface="+mj-lt"/>
              <a:buAutoNum type="arabicPeriod"/>
            </a:pPr>
            <a:r>
              <a:rPr lang="en-GB" dirty="0" smtClean="0"/>
              <a:t>Verbosity</a:t>
            </a:r>
            <a:endParaRPr lang="en-GB" dirty="0"/>
          </a:p>
          <a:p>
            <a:pPr marL="914400" lvl="1" indent="-514350">
              <a:buFont typeface="+mj-lt"/>
              <a:buAutoNum type="arabicPeriod"/>
            </a:pPr>
            <a:r>
              <a:rPr lang="en-GB" dirty="0" smtClean="0"/>
              <a:t>Pointless repetition</a:t>
            </a:r>
          </a:p>
          <a:p>
            <a:pPr marL="914400" lvl="1" indent="-514350">
              <a:buFont typeface="+mj-lt"/>
              <a:buAutoNum type="arabicPeriod"/>
            </a:pPr>
            <a:r>
              <a:rPr lang="en-GB" dirty="0" smtClean="0"/>
              <a:t>Over-conceptualising</a:t>
            </a:r>
            <a:endParaRPr lang="en-GB" dirty="0"/>
          </a:p>
          <a:p>
            <a:pPr marL="914400" lvl="1" indent="-514350">
              <a:buFont typeface="+mj-lt"/>
              <a:buAutoNum type="arabicPeriod"/>
            </a:pPr>
            <a:r>
              <a:rPr lang="en-GB" dirty="0" smtClean="0"/>
              <a:t>Obsessive precision</a:t>
            </a:r>
          </a:p>
          <a:p>
            <a:pPr marL="914400" lvl="1" indent="-514350">
              <a:buFont typeface="+mj-lt"/>
              <a:buAutoNum type="arabicPeriod"/>
            </a:pPr>
            <a:r>
              <a:rPr lang="en-GB" dirty="0" smtClean="0"/>
              <a:t>“Scare-Quotes”!</a:t>
            </a:r>
          </a:p>
          <a:p>
            <a:pPr marL="914400" lvl="1" indent="-514350">
              <a:buFont typeface="+mj-lt"/>
              <a:buAutoNum type="arabicPeriod"/>
            </a:pPr>
            <a:r>
              <a:rPr lang="en-GB" dirty="0" smtClean="0"/>
              <a:t>Leaden Adjectives</a:t>
            </a:r>
          </a:p>
          <a:p>
            <a:pPr marL="914400" lvl="1" indent="-514350">
              <a:buFont typeface="+mj-lt"/>
              <a:buAutoNum type="arabicPeriod"/>
            </a:pPr>
            <a:r>
              <a:rPr lang="en-GB" dirty="0" smtClean="0"/>
              <a:t>Reverse-Nike syndrome</a:t>
            </a:r>
          </a:p>
          <a:p>
            <a:pPr marL="514350" indent="-514350">
              <a:buFont typeface="+mj-lt"/>
              <a:buAutoNum type="arabicPeriod"/>
            </a:pPr>
            <a:r>
              <a:rPr lang="en-GB" dirty="0" smtClean="0"/>
              <a:t>China Keywords</a:t>
            </a:r>
          </a:p>
          <a:p>
            <a:pPr marL="514350" indent="-514350">
              <a:buFont typeface="+mj-lt"/>
              <a:buAutoNum type="arabicPeriod"/>
            </a:pPr>
            <a:r>
              <a:rPr lang="en-GB" dirty="0" smtClean="0"/>
              <a:t>Conclusion</a:t>
            </a:r>
          </a:p>
          <a:p>
            <a:pPr lvl="1"/>
            <a:endParaRPr lang="en-GB" dirty="0" smtClean="0"/>
          </a:p>
          <a:p>
            <a:pPr lvl="1"/>
            <a:endParaRPr lang="en-GB" dirty="0" smtClean="0"/>
          </a:p>
          <a:p>
            <a:pPr lvl="1"/>
            <a:endParaRPr lang="en-GB" dirty="0"/>
          </a:p>
        </p:txBody>
      </p:sp>
    </p:spTree>
    <p:extLst>
      <p:ext uri="{BB962C8B-B14F-4D97-AF65-F5344CB8AC3E}">
        <p14:creationId xmlns:p14="http://schemas.microsoft.com/office/powerpoint/2010/main" xmlns="" val="3236628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And finally…</a:t>
            </a:r>
            <a:endParaRPr lang="en-GB" dirty="0"/>
          </a:p>
        </p:txBody>
      </p:sp>
      <p:sp>
        <p:nvSpPr>
          <p:cNvPr id="3" name="Content Placeholder 2"/>
          <p:cNvSpPr>
            <a:spLocks noGrp="1"/>
          </p:cNvSpPr>
          <p:nvPr>
            <p:ph idx="1"/>
          </p:nvPr>
        </p:nvSpPr>
        <p:spPr/>
        <p:txBody>
          <a:bodyPr>
            <a:normAutofit fontScale="85000" lnSpcReduction="20000"/>
          </a:bodyPr>
          <a:lstStyle/>
          <a:p>
            <a:endParaRPr lang="en-GB" dirty="0" smtClean="0"/>
          </a:p>
          <a:p>
            <a:r>
              <a:rPr lang="en-GB" dirty="0" smtClean="0"/>
              <a:t>An exercise – try to back-translate this into your own language and see what you end up with:</a:t>
            </a:r>
          </a:p>
          <a:p>
            <a:pPr lvl="1"/>
            <a:r>
              <a:rPr lang="en-US" dirty="0"/>
              <a:t>What needs to be done is to press on along the path of combating corruption and upholding a clean government with Chinese characteristics to strive for overall advancement of political integrity through efforts in upholding the Party’s progressive nature and purity, in improving Party conduct, and in combating corruption and upholding clean government and endeavor to bring into being a corruption-free atmosphere where officials are honest, the government is clean, and political integrity is upheld, so as to promote the scientific development of politics, provide the various undertakings of the Party and state with corruption-free soil and make political integrity a reliable guarantee for the construction of socialism with Chinese characteristics.</a:t>
            </a:r>
            <a:endParaRPr lang="en-GB" dirty="0"/>
          </a:p>
          <a:p>
            <a:endParaRPr lang="en-GB" dirty="0"/>
          </a:p>
        </p:txBody>
      </p:sp>
      <p:sp>
        <p:nvSpPr>
          <p:cNvPr id="4" name="Rectangle 3"/>
          <p:cNvSpPr/>
          <p:nvPr/>
        </p:nvSpPr>
        <p:spPr>
          <a:xfrm>
            <a:off x="251520" y="5949280"/>
            <a:ext cx="878497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smtClean="0">
                <a:solidFill>
                  <a:schemeClr val="bg1"/>
                </a:solidFill>
              </a:rPr>
              <a:t>Is this really the ideal way for China to ‘present itself to the world’?</a:t>
            </a:r>
            <a:endParaRPr lang="en-GB" sz="2000" dirty="0">
              <a:solidFill>
                <a:schemeClr val="bg1"/>
              </a:solidFill>
            </a:endParaRPr>
          </a:p>
        </p:txBody>
      </p:sp>
    </p:spTree>
    <p:extLst>
      <p:ext uri="{BB962C8B-B14F-4D97-AF65-F5344CB8AC3E}">
        <p14:creationId xmlns:p14="http://schemas.microsoft.com/office/powerpoint/2010/main" xmlns="" val="3936279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normAutofit fontScale="77500" lnSpcReduction="20000"/>
          </a:bodyPr>
          <a:lstStyle/>
          <a:p>
            <a:r>
              <a:rPr lang="en-GB" dirty="0"/>
              <a:t>The way that Chinese officials and governments at all levels communicate with each other does not lend itself to translation into English. </a:t>
            </a:r>
            <a:endParaRPr lang="en-GB" dirty="0" smtClean="0"/>
          </a:p>
          <a:p>
            <a:r>
              <a:rPr lang="en-GB" dirty="0" smtClean="0"/>
              <a:t>Many </a:t>
            </a:r>
            <a:r>
              <a:rPr lang="en-GB" dirty="0"/>
              <a:t>cultural norms in Chinese </a:t>
            </a:r>
            <a:r>
              <a:rPr lang="en-GB" dirty="0" smtClean="0"/>
              <a:t>dialogue are </a:t>
            </a:r>
            <a:r>
              <a:rPr lang="en-GB" dirty="0"/>
              <a:t>very different from Western norms – in some cases they are the opposite of what is considered to be ‘good’ English style and practice. </a:t>
            </a:r>
            <a:endParaRPr lang="en-GB" dirty="0" smtClean="0"/>
          </a:p>
          <a:p>
            <a:pPr lvl="1"/>
            <a:r>
              <a:rPr lang="en-GB" dirty="0" smtClean="0"/>
              <a:t>When </a:t>
            </a:r>
            <a:r>
              <a:rPr lang="en-GB" dirty="0"/>
              <a:t>translated simply, directly, and literally, </a:t>
            </a:r>
            <a:r>
              <a:rPr lang="en-GB" dirty="0" smtClean="0"/>
              <a:t>they can fail </a:t>
            </a:r>
            <a:r>
              <a:rPr lang="en-GB" dirty="0"/>
              <a:t>to engage with Western target audiences, </a:t>
            </a:r>
            <a:endParaRPr lang="en-GB" dirty="0" smtClean="0"/>
          </a:p>
          <a:p>
            <a:pPr lvl="1"/>
            <a:r>
              <a:rPr lang="en-GB" dirty="0" smtClean="0"/>
              <a:t>They ca even risk </a:t>
            </a:r>
            <a:r>
              <a:rPr lang="en-GB" dirty="0"/>
              <a:t>alienating them. </a:t>
            </a:r>
          </a:p>
          <a:p>
            <a:r>
              <a:rPr lang="en-GB" dirty="0"/>
              <a:t>Chinese culture also makes much wider use of aphorisms </a:t>
            </a:r>
            <a:r>
              <a:rPr lang="en-GB" dirty="0" smtClean="0"/>
              <a:t>and ‘stock expressions’ than </a:t>
            </a:r>
            <a:r>
              <a:rPr lang="en-GB" dirty="0"/>
              <a:t>Western culture. </a:t>
            </a:r>
            <a:endParaRPr lang="en-GB" dirty="0" smtClean="0"/>
          </a:p>
          <a:p>
            <a:pPr lvl="1"/>
            <a:r>
              <a:rPr lang="en-GB" dirty="0" smtClean="0"/>
              <a:t>This has created a plethora of official </a:t>
            </a:r>
            <a:r>
              <a:rPr lang="en-GB" dirty="0"/>
              <a:t>phrases </a:t>
            </a:r>
            <a:r>
              <a:rPr lang="en-GB" dirty="0" smtClean="0"/>
              <a:t>and </a:t>
            </a:r>
            <a:r>
              <a:rPr lang="en-GB" dirty="0"/>
              <a:t>expressions </a:t>
            </a:r>
            <a:r>
              <a:rPr lang="en-GB" dirty="0" smtClean="0"/>
              <a:t>requiring </a:t>
            </a:r>
            <a:r>
              <a:rPr lang="en-GB" dirty="0"/>
              <a:t>translation into </a:t>
            </a:r>
            <a:r>
              <a:rPr lang="en-GB" dirty="0" smtClean="0"/>
              <a:t>English</a:t>
            </a:r>
          </a:p>
          <a:p>
            <a:pPr lvl="1"/>
            <a:r>
              <a:rPr lang="en-GB" dirty="0" smtClean="0"/>
              <a:t>This process often involves </a:t>
            </a:r>
            <a:r>
              <a:rPr lang="en-GB" dirty="0"/>
              <a:t>the ‘invention’ of English versions which can be </a:t>
            </a:r>
            <a:r>
              <a:rPr lang="en-GB" dirty="0" smtClean="0"/>
              <a:t>leaden and contrived.</a:t>
            </a:r>
            <a:endParaRPr lang="en-GB" dirty="0"/>
          </a:p>
          <a:p>
            <a:endParaRPr lang="en-GB" dirty="0"/>
          </a:p>
        </p:txBody>
      </p:sp>
    </p:spTree>
    <p:extLst>
      <p:ext uri="{BB962C8B-B14F-4D97-AF65-F5344CB8AC3E}">
        <p14:creationId xmlns:p14="http://schemas.microsoft.com/office/powerpoint/2010/main" xmlns="" val="3050775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Cultural Issues in Translation</a:t>
            </a:r>
            <a:endParaRPr lang="en-GB"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GB" dirty="0" smtClean="0"/>
              <a:t>“Lists of lists…”</a:t>
            </a:r>
          </a:p>
          <a:p>
            <a:pPr marL="514350" indent="-514350">
              <a:buFont typeface="+mj-lt"/>
              <a:buAutoNum type="arabicPeriod"/>
            </a:pPr>
            <a:r>
              <a:rPr lang="en-GB" dirty="0" smtClean="0"/>
              <a:t>Interminable sentences</a:t>
            </a:r>
          </a:p>
          <a:p>
            <a:pPr marL="514350" lvl="0" indent="-514350">
              <a:buFont typeface="+mj-lt"/>
              <a:buAutoNum type="arabicPeriod"/>
            </a:pPr>
            <a:r>
              <a:rPr lang="en-GB" dirty="0" smtClean="0"/>
              <a:t>Verbosity</a:t>
            </a:r>
            <a:r>
              <a:rPr lang="en-GB" dirty="0"/>
              <a:t>: Endeavouring to say in one hundred words what could have been said in ten.</a:t>
            </a:r>
          </a:p>
          <a:p>
            <a:pPr marL="514350" lvl="0" indent="-514350">
              <a:buFont typeface="+mj-lt"/>
              <a:buAutoNum type="arabicPeriod"/>
            </a:pPr>
            <a:r>
              <a:rPr lang="en-GB" dirty="0"/>
              <a:t>Repetition: Repeating the same piece of information two or more times in the same paragraph or even sentence.</a:t>
            </a:r>
          </a:p>
          <a:p>
            <a:pPr marL="514350" lvl="0" indent="-514350">
              <a:buFont typeface="+mj-lt"/>
              <a:buAutoNum type="arabicPeriod"/>
            </a:pPr>
            <a:r>
              <a:rPr lang="en-GB" dirty="0" smtClean="0"/>
              <a:t>A </a:t>
            </a:r>
            <a:r>
              <a:rPr lang="en-GB" dirty="0"/>
              <a:t>tendency to over-conceptualise</a:t>
            </a:r>
          </a:p>
          <a:p>
            <a:pPr marL="514350" lvl="0" indent="-514350">
              <a:buFont typeface="+mj-lt"/>
              <a:buAutoNum type="arabicPeriod"/>
            </a:pPr>
            <a:r>
              <a:rPr lang="en-GB" dirty="0"/>
              <a:t>Obsessive precision with numbers</a:t>
            </a:r>
          </a:p>
          <a:p>
            <a:pPr marL="514350" lvl="0" indent="-514350">
              <a:buFont typeface="+mj-lt"/>
              <a:buAutoNum type="arabicPeriod"/>
            </a:pPr>
            <a:r>
              <a:rPr lang="en-GB" dirty="0"/>
              <a:t>Over-use of “</a:t>
            </a:r>
            <a:r>
              <a:rPr lang="en-GB" dirty="0" smtClean="0"/>
              <a:t>scare-quotes</a:t>
            </a:r>
            <a:r>
              <a:rPr lang="en-GB" dirty="0"/>
              <a:t>”</a:t>
            </a:r>
          </a:p>
          <a:p>
            <a:pPr marL="514350" lvl="0" indent="-514350">
              <a:buFont typeface="+mj-lt"/>
              <a:buAutoNum type="arabicPeriod"/>
            </a:pPr>
            <a:r>
              <a:rPr lang="en-GB" dirty="0" smtClean="0"/>
              <a:t>Leaden adjectives</a:t>
            </a:r>
            <a:endParaRPr lang="en-GB" dirty="0"/>
          </a:p>
          <a:p>
            <a:pPr marL="514350" lvl="0" indent="-514350">
              <a:buFont typeface="+mj-lt"/>
              <a:buAutoNum type="arabicPeriod"/>
            </a:pPr>
            <a:r>
              <a:rPr lang="en-GB" dirty="0" smtClean="0"/>
              <a:t>Reverse-Nike syndrome – “Never </a:t>
            </a:r>
            <a:r>
              <a:rPr lang="en-GB" dirty="0"/>
              <a:t>just do </a:t>
            </a:r>
            <a:r>
              <a:rPr lang="en-GB" dirty="0" smtClean="0"/>
              <a:t>it”</a:t>
            </a:r>
            <a:endParaRPr lang="en-GB" dirty="0"/>
          </a:p>
        </p:txBody>
      </p:sp>
    </p:spTree>
    <p:extLst>
      <p:ext uri="{BB962C8B-B14F-4D97-AF65-F5344CB8AC3E}">
        <p14:creationId xmlns:p14="http://schemas.microsoft.com/office/powerpoint/2010/main" xmlns="" val="80734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1.1 Lists of Lists…</a:t>
            </a:r>
            <a:endParaRPr lang="en-GB" dirty="0"/>
          </a:p>
        </p:txBody>
      </p:sp>
      <p:sp>
        <p:nvSpPr>
          <p:cNvPr id="3" name="Content Placeholder 2"/>
          <p:cNvSpPr>
            <a:spLocks noGrp="1"/>
          </p:cNvSpPr>
          <p:nvPr>
            <p:ph idx="1"/>
          </p:nvPr>
        </p:nvSpPr>
        <p:spPr>
          <a:xfrm>
            <a:off x="0" y="980728"/>
            <a:ext cx="9144000" cy="5877272"/>
          </a:xfrm>
        </p:spPr>
        <p:txBody>
          <a:bodyPr>
            <a:normAutofit/>
          </a:bodyPr>
          <a:lstStyle/>
          <a:p>
            <a:r>
              <a:rPr lang="en-US" sz="2400" dirty="0" smtClean="0"/>
              <a:t>Extract from a speech delivered during the Two Meetings:</a:t>
            </a:r>
          </a:p>
          <a:p>
            <a:pPr lvl="1"/>
            <a:r>
              <a:rPr lang="en-US" sz="1900" dirty="0" smtClean="0"/>
              <a:t>Effort </a:t>
            </a:r>
            <a:r>
              <a:rPr lang="en-US" sz="1900" dirty="0"/>
              <a:t>should be invested in improving the modern enterprise system and the supervision and administration of state-owned assets, extending the reform of municipal commercial banks and other corporate financial institutions, supporting the </a:t>
            </a:r>
            <a:r>
              <a:rPr lang="en-US" sz="1900" dirty="0" smtClean="0"/>
              <a:t>regional </a:t>
            </a:r>
            <a:r>
              <a:rPr lang="en-US" sz="1900" dirty="0"/>
              <a:t>financial reform pilot, completing the government budget management and tax-sharing systems at sub-provincial level, establishing and improving the risk prevention and control system of government debts, expanding the pilot program of ensuring basic funding for town-level governments, compiling directories for approved investment projects, regulating local government financing platforms, </a:t>
            </a:r>
            <a:r>
              <a:rPr lang="en-US" sz="1900" dirty="0" err="1"/>
              <a:t>optimising</a:t>
            </a:r>
            <a:r>
              <a:rPr lang="en-US" sz="1900" dirty="0"/>
              <a:t> the link between the increase in land used for urban construction with the decrease in land used for rural construction in order to create an integrated market for urban and rural construction, improving the benefit compensation mechanism for resource exploitation, pressing forward with the </a:t>
            </a:r>
            <a:r>
              <a:rPr lang="en-US" sz="1900" dirty="0" err="1"/>
              <a:t>marketized</a:t>
            </a:r>
            <a:r>
              <a:rPr lang="en-US" sz="1900" dirty="0"/>
              <a:t> pricing of natural gas, and adjusting and optimizing the pricing systems of water and electricity</a:t>
            </a:r>
            <a:r>
              <a:rPr lang="en-US" sz="1900" dirty="0" smtClean="0"/>
              <a:t>. </a:t>
            </a:r>
            <a:endParaRPr lang="en-GB" sz="1900" dirty="0"/>
          </a:p>
          <a:p>
            <a:endParaRPr lang="en-GB" dirty="0"/>
          </a:p>
        </p:txBody>
      </p:sp>
      <p:sp>
        <p:nvSpPr>
          <p:cNvPr id="4" name="Rectangle 3"/>
          <p:cNvSpPr/>
          <p:nvPr/>
        </p:nvSpPr>
        <p:spPr>
          <a:xfrm>
            <a:off x="251520" y="5877272"/>
            <a:ext cx="878497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Presenting this information in the form of a speech does not involve any kind of interaction on any human level.</a:t>
            </a:r>
            <a:endParaRPr lang="en-GB" sz="2000" dirty="0"/>
          </a:p>
        </p:txBody>
      </p:sp>
    </p:spTree>
    <p:extLst>
      <p:ext uri="{BB962C8B-B14F-4D97-AF65-F5344CB8AC3E}">
        <p14:creationId xmlns:p14="http://schemas.microsoft.com/office/powerpoint/2010/main" xmlns="" val="1735794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1.1 Lists of Lists…</a:t>
            </a:r>
            <a:endParaRPr lang="en-GB" dirty="0"/>
          </a:p>
        </p:txBody>
      </p:sp>
      <p:sp>
        <p:nvSpPr>
          <p:cNvPr id="3" name="Content Placeholder 2"/>
          <p:cNvSpPr>
            <a:spLocks noGrp="1"/>
          </p:cNvSpPr>
          <p:nvPr>
            <p:ph idx="1"/>
          </p:nvPr>
        </p:nvSpPr>
        <p:spPr>
          <a:xfrm>
            <a:off x="0" y="980728"/>
            <a:ext cx="9144000" cy="5877272"/>
          </a:xfrm>
        </p:spPr>
        <p:txBody>
          <a:bodyPr>
            <a:normAutofit/>
          </a:bodyPr>
          <a:lstStyle/>
          <a:p>
            <a:r>
              <a:rPr lang="en-US" sz="1800" dirty="0"/>
              <a:t>Effort should be invested </a:t>
            </a:r>
            <a:r>
              <a:rPr lang="en-US" sz="1800" dirty="0" smtClean="0"/>
              <a:t>in:</a:t>
            </a:r>
          </a:p>
          <a:p>
            <a:pPr lvl="1"/>
            <a:r>
              <a:rPr lang="en-US" sz="1600" dirty="0" smtClean="0"/>
              <a:t>improving </a:t>
            </a:r>
            <a:r>
              <a:rPr lang="en-US" sz="1600" dirty="0"/>
              <a:t>the modern enterprise system and the supervision and administration of state-owned </a:t>
            </a:r>
            <a:r>
              <a:rPr lang="en-US" sz="1600" dirty="0" smtClean="0"/>
              <a:t>assets</a:t>
            </a:r>
          </a:p>
          <a:p>
            <a:pPr lvl="1"/>
            <a:r>
              <a:rPr lang="en-US" sz="1600" dirty="0"/>
              <a:t>e</a:t>
            </a:r>
            <a:r>
              <a:rPr lang="en-US" sz="1600" dirty="0" smtClean="0"/>
              <a:t>xtending the </a:t>
            </a:r>
            <a:r>
              <a:rPr lang="en-US" sz="1600" dirty="0"/>
              <a:t>reform of municipal commercial banks and other corporate financial </a:t>
            </a:r>
            <a:r>
              <a:rPr lang="en-US" sz="1600" dirty="0" smtClean="0"/>
              <a:t>institutions</a:t>
            </a:r>
          </a:p>
          <a:p>
            <a:pPr lvl="1"/>
            <a:r>
              <a:rPr lang="en-US" sz="1600" dirty="0" smtClean="0"/>
              <a:t>supporting </a:t>
            </a:r>
            <a:r>
              <a:rPr lang="en-US" sz="1600" dirty="0"/>
              <a:t>the </a:t>
            </a:r>
            <a:r>
              <a:rPr lang="en-US" sz="1600" dirty="0" smtClean="0"/>
              <a:t>regional </a:t>
            </a:r>
            <a:r>
              <a:rPr lang="en-US" sz="1600" dirty="0"/>
              <a:t>financial reform </a:t>
            </a:r>
            <a:r>
              <a:rPr lang="en-US" sz="1600" dirty="0" smtClean="0"/>
              <a:t>pilot</a:t>
            </a:r>
          </a:p>
          <a:p>
            <a:pPr lvl="1"/>
            <a:r>
              <a:rPr lang="en-US" sz="1600" dirty="0" smtClean="0"/>
              <a:t>completing </a:t>
            </a:r>
            <a:r>
              <a:rPr lang="en-US" sz="1600" dirty="0"/>
              <a:t>the government budget management and tax-sharing systems at sub-provincial </a:t>
            </a:r>
            <a:r>
              <a:rPr lang="en-US" sz="1600" dirty="0" smtClean="0"/>
              <a:t>level</a:t>
            </a:r>
          </a:p>
          <a:p>
            <a:pPr lvl="1"/>
            <a:r>
              <a:rPr lang="en-US" sz="1600" dirty="0" smtClean="0"/>
              <a:t>establishing </a:t>
            </a:r>
            <a:r>
              <a:rPr lang="en-US" sz="1600" dirty="0"/>
              <a:t>and improving the risk prevention and control system of government </a:t>
            </a:r>
            <a:r>
              <a:rPr lang="en-US" sz="1600" dirty="0" smtClean="0"/>
              <a:t>debts</a:t>
            </a:r>
          </a:p>
          <a:p>
            <a:pPr lvl="1"/>
            <a:r>
              <a:rPr lang="en-US" sz="1600" dirty="0" smtClean="0"/>
              <a:t>expanding </a:t>
            </a:r>
            <a:r>
              <a:rPr lang="en-US" sz="1600" dirty="0"/>
              <a:t>the pilot program of ensuring basic funding for town-level </a:t>
            </a:r>
            <a:r>
              <a:rPr lang="en-US" sz="1600" dirty="0" smtClean="0"/>
              <a:t>governments</a:t>
            </a:r>
          </a:p>
          <a:p>
            <a:pPr lvl="1"/>
            <a:r>
              <a:rPr lang="en-US" sz="1600" dirty="0" smtClean="0"/>
              <a:t>compiling </a:t>
            </a:r>
            <a:r>
              <a:rPr lang="en-US" sz="1600" dirty="0"/>
              <a:t>directories for approved investment projects, regulating local government financing </a:t>
            </a:r>
            <a:r>
              <a:rPr lang="en-US" sz="1600" dirty="0" smtClean="0"/>
              <a:t>platforms</a:t>
            </a:r>
          </a:p>
          <a:p>
            <a:pPr lvl="1"/>
            <a:r>
              <a:rPr lang="en-US" sz="1600" dirty="0" err="1" smtClean="0"/>
              <a:t>optimising</a:t>
            </a:r>
            <a:r>
              <a:rPr lang="en-US" sz="1600" dirty="0" smtClean="0"/>
              <a:t> </a:t>
            </a:r>
            <a:r>
              <a:rPr lang="en-US" sz="1600" dirty="0"/>
              <a:t>the link between the increase in land used for urban construction with the decrease in land used for rural construction in order to create an integrated market for urban and rural </a:t>
            </a:r>
            <a:r>
              <a:rPr lang="en-US" sz="1600" dirty="0" smtClean="0"/>
              <a:t>construction</a:t>
            </a:r>
          </a:p>
          <a:p>
            <a:pPr lvl="1"/>
            <a:r>
              <a:rPr lang="en-US" sz="1600" dirty="0" smtClean="0"/>
              <a:t>improving </a:t>
            </a:r>
            <a:r>
              <a:rPr lang="en-US" sz="1600" dirty="0"/>
              <a:t>the benefit compensation mechanism for resource </a:t>
            </a:r>
            <a:r>
              <a:rPr lang="en-US" sz="1600" dirty="0" smtClean="0"/>
              <a:t>exploitation</a:t>
            </a:r>
          </a:p>
          <a:p>
            <a:pPr lvl="1"/>
            <a:r>
              <a:rPr lang="en-US" sz="1600" dirty="0" smtClean="0"/>
              <a:t>pressing </a:t>
            </a:r>
            <a:r>
              <a:rPr lang="en-US" sz="1600" dirty="0"/>
              <a:t>forward with the </a:t>
            </a:r>
            <a:r>
              <a:rPr lang="en-US" sz="1600" dirty="0" err="1"/>
              <a:t>marketized</a:t>
            </a:r>
            <a:r>
              <a:rPr lang="en-US" sz="1600" dirty="0"/>
              <a:t> pricing of natural </a:t>
            </a:r>
            <a:r>
              <a:rPr lang="en-US" sz="1600" dirty="0" smtClean="0"/>
              <a:t>gas</a:t>
            </a:r>
          </a:p>
          <a:p>
            <a:pPr lvl="1"/>
            <a:r>
              <a:rPr lang="en-US" sz="1600" dirty="0" smtClean="0"/>
              <a:t>adjusting </a:t>
            </a:r>
            <a:r>
              <a:rPr lang="en-US" sz="1600" dirty="0"/>
              <a:t>and optimizing the pricing systems of water and electricity</a:t>
            </a:r>
            <a:r>
              <a:rPr lang="en-US" sz="1600" dirty="0" smtClean="0"/>
              <a:t>. </a:t>
            </a:r>
            <a:endParaRPr lang="en-GB" sz="1600" dirty="0"/>
          </a:p>
        </p:txBody>
      </p:sp>
      <p:sp>
        <p:nvSpPr>
          <p:cNvPr id="4" name="Rectangle 3"/>
          <p:cNvSpPr/>
          <p:nvPr/>
        </p:nvSpPr>
        <p:spPr>
          <a:xfrm>
            <a:off x="251520" y="5877272"/>
            <a:ext cx="878497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At least it is now intelligible</a:t>
            </a:r>
            <a:endParaRPr lang="en-GB" sz="2000" dirty="0"/>
          </a:p>
        </p:txBody>
      </p:sp>
    </p:spTree>
    <p:extLst>
      <p:ext uri="{BB962C8B-B14F-4D97-AF65-F5344CB8AC3E}">
        <p14:creationId xmlns:p14="http://schemas.microsoft.com/office/powerpoint/2010/main" xmlns="" val="2730088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1.2 Interminable sentences…</a:t>
            </a:r>
            <a:endParaRPr lang="en-GB" dirty="0"/>
          </a:p>
        </p:txBody>
      </p:sp>
      <p:sp>
        <p:nvSpPr>
          <p:cNvPr id="3" name="Content Placeholder 2"/>
          <p:cNvSpPr>
            <a:spLocks noGrp="1"/>
          </p:cNvSpPr>
          <p:nvPr>
            <p:ph idx="1"/>
          </p:nvPr>
        </p:nvSpPr>
        <p:spPr>
          <a:xfrm>
            <a:off x="0" y="980728"/>
            <a:ext cx="9144000" cy="5877272"/>
          </a:xfrm>
        </p:spPr>
        <p:txBody>
          <a:bodyPr>
            <a:noAutofit/>
          </a:bodyPr>
          <a:lstStyle/>
          <a:p>
            <a:r>
              <a:rPr lang="en-US" altLang="zh-CN" sz="2000" dirty="0" smtClean="0"/>
              <a:t>A history of Taiwan:</a:t>
            </a:r>
          </a:p>
          <a:p>
            <a:pPr lvl="1"/>
            <a:r>
              <a:rPr lang="en-US" altLang="zh-CN" sz="1800" dirty="0" smtClean="0"/>
              <a:t>However, the previous </a:t>
            </a:r>
            <a:r>
              <a:rPr lang="en-US" altLang="zh-CN" sz="1800" dirty="0" smtClean="0"/>
              <a:t>“Constitution </a:t>
            </a:r>
            <a:r>
              <a:rPr lang="en-US" altLang="zh-CN" sz="1800" dirty="0" smtClean="0"/>
              <a:t>of the Republic of </a:t>
            </a:r>
            <a:r>
              <a:rPr lang="en-US" altLang="zh-CN" sz="1800" dirty="0" smtClean="0"/>
              <a:t>China” </a:t>
            </a:r>
            <a:r>
              <a:rPr lang="en-US" altLang="zh-CN" sz="1800" dirty="0" smtClean="0"/>
              <a:t>contained some restrictions on the power of the </a:t>
            </a:r>
            <a:r>
              <a:rPr lang="en-US" altLang="zh-CN" sz="1800" dirty="0" smtClean="0"/>
              <a:t>“president”; </a:t>
            </a:r>
            <a:r>
              <a:rPr lang="en-US" altLang="zh-CN" sz="1800" dirty="0" smtClean="0"/>
              <a:t>therefore the resolution retained the “Presidential emergency powers during the Suppression Period” and the three institutions established during that period: the </a:t>
            </a:r>
            <a:r>
              <a:rPr lang="en-US" altLang="zh-CN" sz="1800" dirty="0" smtClean="0"/>
              <a:t>“National </a:t>
            </a:r>
            <a:r>
              <a:rPr lang="en-US" altLang="zh-CN" sz="1800" dirty="0" smtClean="0"/>
              <a:t>Security </a:t>
            </a:r>
            <a:r>
              <a:rPr lang="en-US" altLang="zh-CN" sz="1800" dirty="0" smtClean="0"/>
              <a:t>Conference”, </a:t>
            </a:r>
            <a:r>
              <a:rPr lang="en-US" altLang="zh-CN" sz="1800" dirty="0" smtClean="0"/>
              <a:t>the </a:t>
            </a:r>
            <a:r>
              <a:rPr lang="en-US" altLang="zh-CN" sz="1800" dirty="0" smtClean="0"/>
              <a:t>“National </a:t>
            </a:r>
            <a:r>
              <a:rPr lang="en-US" altLang="zh-CN" sz="1800" dirty="0" smtClean="0"/>
              <a:t>Security </a:t>
            </a:r>
            <a:r>
              <a:rPr lang="en-US" altLang="zh-CN" sz="1800" dirty="0" smtClean="0"/>
              <a:t>Bureau” </a:t>
            </a:r>
            <a:r>
              <a:rPr lang="en-US" altLang="zh-CN" sz="1800" dirty="0" smtClean="0"/>
              <a:t>and the </a:t>
            </a:r>
            <a:r>
              <a:rPr lang="en-US" altLang="zh-CN" sz="1800" dirty="0" smtClean="0"/>
              <a:t>“Personnel </a:t>
            </a:r>
            <a:r>
              <a:rPr lang="en-US" altLang="zh-CN" sz="1800" dirty="0" smtClean="0"/>
              <a:t>Administration Bureau of the Executive </a:t>
            </a:r>
            <a:r>
              <a:rPr lang="en-US" altLang="zh-CN" sz="1800" dirty="0" smtClean="0"/>
              <a:t>Yuan”, </a:t>
            </a:r>
            <a:r>
              <a:rPr lang="en-US" altLang="zh-CN" sz="1800" dirty="0" smtClean="0"/>
              <a:t>to ensure Lee Teng-hui’s continuous grip on real power, which made the KMT-led constitution amendment full of the characteristics of Lee Teng-hui, who repeatedly stressed the purpose of constitution amendment as to meet the demand of the current politics, </a:t>
            </a:r>
            <a:r>
              <a:rPr lang="en-US" altLang="zh-CN" sz="1800" dirty="0" smtClean="0"/>
              <a:t>“’The </a:t>
            </a:r>
            <a:r>
              <a:rPr lang="en-US" altLang="zh-CN" sz="1800" dirty="0" smtClean="0"/>
              <a:t>Republic of </a:t>
            </a:r>
            <a:r>
              <a:rPr lang="en-US" altLang="zh-CN" sz="1800" dirty="0" smtClean="0"/>
              <a:t>China’, </a:t>
            </a:r>
            <a:r>
              <a:rPr lang="en-US" altLang="zh-CN" sz="1800" dirty="0" smtClean="0"/>
              <a:t>after more than 40 years’ rebellion and suppression period, has accumulated quite a lot of problems in constitutional system, which may greatly hinder the establishment of party politics and further development of democracy, if not resolved thoroughly”, and “To revise instead of formulating a new </a:t>
            </a:r>
            <a:r>
              <a:rPr lang="en-US" altLang="zh-CN" sz="1800" dirty="0" smtClean="0"/>
              <a:t>‘constitution’, </a:t>
            </a:r>
            <a:r>
              <a:rPr lang="en-US" altLang="zh-CN" sz="1800" dirty="0" smtClean="0"/>
              <a:t>we would make it more suited to the current needs, through reviewing and revising the many constitutional problems such as strengthening the representativeness of the elected representative bodies, promoting the legalization of local autonomy and the generation of the heads of the governments at all levels. ”  (190)</a:t>
            </a:r>
            <a:endParaRPr lang="zh-CN" altLang="en-US" sz="1800" dirty="0" smtClean="0"/>
          </a:p>
          <a:p>
            <a:pPr marL="0" indent="0">
              <a:buNone/>
            </a:pPr>
            <a:endParaRPr lang="en-GB" sz="2000" dirty="0"/>
          </a:p>
        </p:txBody>
      </p:sp>
      <p:sp>
        <p:nvSpPr>
          <p:cNvPr id="4" name="Rectangle 3"/>
          <p:cNvSpPr/>
          <p:nvPr/>
        </p:nvSpPr>
        <p:spPr>
          <a:xfrm>
            <a:off x="251520" y="5877272"/>
            <a:ext cx="878497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By the time you reach the tenth sub-clause you have probably exhausted your readership’s capacity to understand what you are saying… </a:t>
            </a:r>
            <a:endParaRPr lang="en-GB" sz="2000" dirty="0"/>
          </a:p>
        </p:txBody>
      </p:sp>
    </p:spTree>
    <p:extLst>
      <p:ext uri="{BB962C8B-B14F-4D97-AF65-F5344CB8AC3E}">
        <p14:creationId xmlns:p14="http://schemas.microsoft.com/office/powerpoint/2010/main" xmlns="" val="575904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1.2 Interminable Sentences…</a:t>
            </a:r>
            <a:endParaRPr lang="en-GB" dirty="0"/>
          </a:p>
        </p:txBody>
      </p:sp>
      <p:sp>
        <p:nvSpPr>
          <p:cNvPr id="3" name="Content Placeholder 2"/>
          <p:cNvSpPr>
            <a:spLocks noGrp="1"/>
          </p:cNvSpPr>
          <p:nvPr>
            <p:ph idx="1"/>
          </p:nvPr>
        </p:nvSpPr>
        <p:spPr/>
        <p:txBody>
          <a:bodyPr>
            <a:normAutofit fontScale="70000" lnSpcReduction="20000"/>
          </a:bodyPr>
          <a:lstStyle/>
          <a:p>
            <a:pPr lvl="1"/>
            <a:endParaRPr lang="en-US" altLang="zh-CN" dirty="0" smtClean="0"/>
          </a:p>
          <a:p>
            <a:pPr lvl="1"/>
            <a:r>
              <a:rPr lang="en-US" altLang="zh-CN" dirty="0" smtClean="0"/>
              <a:t>However, the previous </a:t>
            </a:r>
            <a:r>
              <a:rPr lang="en-US" altLang="zh-CN" dirty="0" smtClean="0"/>
              <a:t>“Constitution </a:t>
            </a:r>
            <a:r>
              <a:rPr lang="en-US" altLang="zh-CN" dirty="0" smtClean="0"/>
              <a:t>of the Republic of </a:t>
            </a:r>
            <a:r>
              <a:rPr lang="en-US" altLang="zh-CN" dirty="0" smtClean="0"/>
              <a:t>China” </a:t>
            </a:r>
            <a:r>
              <a:rPr lang="en-US" altLang="zh-CN" dirty="0" smtClean="0"/>
              <a:t>contained some restrictions on the power of the </a:t>
            </a:r>
            <a:r>
              <a:rPr lang="en-US" altLang="zh-CN" dirty="0" smtClean="0"/>
              <a:t>“president”. </a:t>
            </a:r>
            <a:endParaRPr lang="en-US" altLang="zh-CN" dirty="0" smtClean="0"/>
          </a:p>
          <a:p>
            <a:pPr lvl="1"/>
            <a:r>
              <a:rPr lang="en-US" altLang="zh-CN" dirty="0" smtClean="0"/>
              <a:t>The resolution therefore  retained the “Presidential emergency powers during the Suppression Period” and the three institutions established during that period: the </a:t>
            </a:r>
            <a:r>
              <a:rPr lang="en-US" altLang="zh-CN" dirty="0" smtClean="0"/>
              <a:t>“National </a:t>
            </a:r>
            <a:r>
              <a:rPr lang="en-US" altLang="zh-CN" dirty="0" smtClean="0"/>
              <a:t>Security </a:t>
            </a:r>
            <a:r>
              <a:rPr lang="en-US" altLang="zh-CN" dirty="0" smtClean="0"/>
              <a:t>Conference”, </a:t>
            </a:r>
            <a:r>
              <a:rPr lang="en-US" altLang="zh-CN" dirty="0" smtClean="0"/>
              <a:t>the </a:t>
            </a:r>
            <a:r>
              <a:rPr lang="en-US" altLang="zh-CN" dirty="0" smtClean="0"/>
              <a:t>“National </a:t>
            </a:r>
            <a:r>
              <a:rPr lang="en-US" altLang="zh-CN" dirty="0" smtClean="0"/>
              <a:t>Security </a:t>
            </a:r>
            <a:r>
              <a:rPr lang="en-US" altLang="zh-CN" dirty="0" smtClean="0"/>
              <a:t>Bureau” </a:t>
            </a:r>
            <a:r>
              <a:rPr lang="en-US" altLang="zh-CN" dirty="0" smtClean="0"/>
              <a:t>and the </a:t>
            </a:r>
            <a:r>
              <a:rPr lang="en-US" altLang="zh-CN" dirty="0" smtClean="0"/>
              <a:t>“Personnel </a:t>
            </a:r>
            <a:r>
              <a:rPr lang="en-US" altLang="zh-CN" dirty="0" smtClean="0"/>
              <a:t>Administration Bureau of the Executive </a:t>
            </a:r>
            <a:r>
              <a:rPr lang="en-US" altLang="zh-CN" dirty="0" smtClean="0"/>
              <a:t>Yuan”. </a:t>
            </a:r>
            <a:endParaRPr lang="en-US" altLang="zh-CN" dirty="0" smtClean="0"/>
          </a:p>
          <a:p>
            <a:pPr lvl="1"/>
            <a:r>
              <a:rPr lang="en-US" altLang="zh-CN" dirty="0" smtClean="0"/>
              <a:t>This was to ensure Lee Teng-hui’s continuing grip on real power, and as a result the KMT-led constitutional amendment was heavily influenced by Lee. </a:t>
            </a:r>
          </a:p>
          <a:p>
            <a:pPr lvl="1"/>
            <a:r>
              <a:rPr lang="en-US" altLang="zh-CN" dirty="0" smtClean="0"/>
              <a:t>He repeatedly stressed that the purpose of the amendment was to meet the demands of current politics,  saying: “After more than 40 years of rebellion and suppression, the constitution of </a:t>
            </a:r>
            <a:r>
              <a:rPr lang="en-US" altLang="zh-CN" dirty="0" smtClean="0"/>
              <a:t>‘The </a:t>
            </a:r>
            <a:r>
              <a:rPr lang="en-US" altLang="zh-CN" dirty="0" smtClean="0"/>
              <a:t>Republic of </a:t>
            </a:r>
            <a:r>
              <a:rPr lang="en-US" altLang="zh-CN" dirty="0" smtClean="0"/>
              <a:t>China’ </a:t>
            </a:r>
            <a:r>
              <a:rPr lang="en-US" altLang="zh-CN" dirty="0" smtClean="0"/>
              <a:t>is beset by numerous problems, which if not fully resolved threaten to hinder the establishment of party politics and the further development of democracy.” </a:t>
            </a:r>
          </a:p>
          <a:p>
            <a:pPr lvl="1"/>
            <a:r>
              <a:rPr lang="en-US" altLang="zh-CN" dirty="0" smtClean="0"/>
              <a:t>He added: “By revising instead of formulating a new </a:t>
            </a:r>
            <a:r>
              <a:rPr lang="en-US" altLang="zh-CN" dirty="0" smtClean="0"/>
              <a:t>‘</a:t>
            </a:r>
            <a:r>
              <a:rPr lang="en-US" altLang="zh-CN" dirty="0" smtClean="0"/>
              <a:t>constitution’ </a:t>
            </a:r>
            <a:r>
              <a:rPr lang="en-US" altLang="zh-CN" dirty="0" smtClean="0"/>
              <a:t>we will make it more suited to current needs, addressing problems such as the need to strengthen the representative nature of the elected representative bodies, to legalize local autonomy, and to improve the quality of heads of government at all levels. ” </a:t>
            </a:r>
            <a:endParaRPr lang="zh-CN" altLang="en-US" dirty="0" smtClean="0"/>
          </a:p>
          <a:p>
            <a:endParaRPr lang="en-GB" dirty="0"/>
          </a:p>
        </p:txBody>
      </p:sp>
      <p:sp>
        <p:nvSpPr>
          <p:cNvPr id="4" name="Rectangle 3"/>
          <p:cNvSpPr/>
          <p:nvPr/>
        </p:nvSpPr>
        <p:spPr>
          <a:xfrm>
            <a:off x="251520" y="6165304"/>
            <a:ext cx="878497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Here is the same information presented in five sentences. It is now intelligible.</a:t>
            </a:r>
            <a:endParaRPr lang="en-GB" sz="2000" dirty="0"/>
          </a:p>
        </p:txBody>
      </p:sp>
    </p:spTree>
    <p:extLst>
      <p:ext uri="{BB962C8B-B14F-4D97-AF65-F5344CB8AC3E}">
        <p14:creationId xmlns:p14="http://schemas.microsoft.com/office/powerpoint/2010/main" xmlns="" val="685774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1.3 Verbosity</a:t>
            </a:r>
            <a:endParaRPr lang="en-GB" dirty="0"/>
          </a:p>
        </p:txBody>
      </p:sp>
      <p:sp>
        <p:nvSpPr>
          <p:cNvPr id="3" name="Content Placeholder 2"/>
          <p:cNvSpPr>
            <a:spLocks noGrp="1"/>
          </p:cNvSpPr>
          <p:nvPr>
            <p:ph idx="1"/>
          </p:nvPr>
        </p:nvSpPr>
        <p:spPr/>
        <p:txBody>
          <a:bodyPr>
            <a:normAutofit/>
          </a:bodyPr>
          <a:lstStyle/>
          <a:p>
            <a:r>
              <a:rPr lang="en-US" sz="2800" dirty="0" smtClean="0"/>
              <a:t>A document concerning provincial measures to implement the requirements of the current 5-year Plan:</a:t>
            </a:r>
          </a:p>
          <a:p>
            <a:pPr lvl="1"/>
            <a:r>
              <a:rPr lang="en-US" sz="2400" dirty="0" smtClean="0"/>
              <a:t>To strengthen atmospheric pollution prevention and control, people’s governments at all levels in the province will set up special funds for atmospheric pollution prevention and control to intensify effort in supporting atmospheric pollution abatement, according to the Provincial Government. (39 words)</a:t>
            </a:r>
          </a:p>
          <a:p>
            <a:pPr marL="457200" lvl="1" indent="0">
              <a:buNone/>
            </a:pPr>
            <a:endParaRPr lang="en-US" sz="2400" dirty="0" smtClean="0"/>
          </a:p>
          <a:p>
            <a:pPr lvl="1"/>
            <a:r>
              <a:rPr lang="en-US" sz="2400" dirty="0"/>
              <a:t>According to the Provincial Government, local authorities at all levels will set up special funds to strengthen atmospheric pollution prevention and control</a:t>
            </a:r>
            <a:r>
              <a:rPr lang="en-US" sz="2400" dirty="0" smtClean="0"/>
              <a:t>. (22 words)</a:t>
            </a:r>
            <a:endParaRPr lang="en-GB" sz="2400" dirty="0"/>
          </a:p>
          <a:p>
            <a:endParaRPr lang="en-GB" sz="2800" dirty="0" smtClean="0"/>
          </a:p>
          <a:p>
            <a:pPr marL="0" indent="0">
              <a:buNone/>
            </a:pPr>
            <a:endParaRPr lang="en-GB" sz="2800" dirty="0"/>
          </a:p>
        </p:txBody>
      </p:sp>
      <p:sp>
        <p:nvSpPr>
          <p:cNvPr id="4" name="Rectangle 3"/>
          <p:cNvSpPr/>
          <p:nvPr/>
        </p:nvSpPr>
        <p:spPr>
          <a:xfrm>
            <a:off x="251520" y="5805264"/>
            <a:ext cx="878497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There is not one single piece of important or useful information in the first sentence of 39 words that is not contained in the second sentence of 22 words </a:t>
            </a:r>
            <a:endParaRPr lang="en-GB" sz="2000" dirty="0"/>
          </a:p>
        </p:txBody>
      </p:sp>
    </p:spTree>
    <p:extLst>
      <p:ext uri="{BB962C8B-B14F-4D97-AF65-F5344CB8AC3E}">
        <p14:creationId xmlns:p14="http://schemas.microsoft.com/office/powerpoint/2010/main" xmlns="" val="3189423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852</TotalTime>
  <Words>2625</Words>
  <Application>Microsoft Office PowerPoint</Application>
  <PresentationFormat>全屏显示(4:3)</PresentationFormat>
  <Paragraphs>161</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Theme</vt:lpstr>
      <vt:lpstr>Cultural Issues in Translating Official Chinese Documents</vt:lpstr>
      <vt:lpstr>Contents</vt:lpstr>
      <vt:lpstr>Introduction</vt:lpstr>
      <vt:lpstr>1. Cultural Issues in Translation</vt:lpstr>
      <vt:lpstr>1.1 Lists of Lists…</vt:lpstr>
      <vt:lpstr>1.1 Lists of Lists…</vt:lpstr>
      <vt:lpstr>1.2 Interminable sentences…</vt:lpstr>
      <vt:lpstr>1.2 Interminable Sentences…</vt:lpstr>
      <vt:lpstr>1.3 Verbosity</vt:lpstr>
      <vt:lpstr>1.4 Pointless Repetition</vt:lpstr>
      <vt:lpstr>1.5 A tendency to over-conceptualise…</vt:lpstr>
      <vt:lpstr>1.5 A tendency to over-conceptualise…</vt:lpstr>
      <vt:lpstr>1.6 Obsessive precision…</vt:lpstr>
      <vt:lpstr>1.7 How not to use “Scare Quotes”</vt:lpstr>
      <vt:lpstr>1.7 How to use “Scare Quotes”</vt:lpstr>
      <vt:lpstr>1.8 Leaden Adjectives</vt:lpstr>
      <vt:lpstr>1.9 Reverse-Nike Syndrome – never ‘just do it’</vt:lpstr>
      <vt:lpstr>2. China Keywords</vt:lpstr>
      <vt:lpstr>2. China Keywords</vt:lpstr>
      <vt:lpstr>3. And finally…</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Issues in Translating Official Chinese Documents</dc:title>
  <dc:creator>123</dc:creator>
  <cp:lastModifiedBy>陈超</cp:lastModifiedBy>
  <cp:revision>41</cp:revision>
  <dcterms:created xsi:type="dcterms:W3CDTF">2016-06-14T04:35:46Z</dcterms:created>
  <dcterms:modified xsi:type="dcterms:W3CDTF">2016-06-21T02:46:32Z</dcterms:modified>
</cp:coreProperties>
</file>