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06" r:id="rId2"/>
    <p:sldId id="508" r:id="rId3"/>
    <p:sldId id="511" r:id="rId4"/>
    <p:sldId id="512" r:id="rId5"/>
    <p:sldId id="513" r:id="rId6"/>
    <p:sldId id="514" r:id="rId7"/>
    <p:sldId id="516" r:id="rId8"/>
    <p:sldId id="517" r:id="rId9"/>
    <p:sldId id="518" r:id="rId10"/>
    <p:sldId id="519" r:id="rId11"/>
    <p:sldId id="521" r:id="rId12"/>
    <p:sldId id="522" r:id="rId13"/>
    <p:sldId id="523" r:id="rId14"/>
    <p:sldId id="524" r:id="rId15"/>
    <p:sldId id="525" r:id="rId16"/>
    <p:sldId id="526" r:id="rId17"/>
    <p:sldId id="527" r:id="rId18"/>
    <p:sldId id="528" r:id="rId19"/>
    <p:sldId id="529" r:id="rId20"/>
    <p:sldId id="530" r:id="rId21"/>
    <p:sldId id="531" r:id="rId22"/>
    <p:sldId id="532" r:id="rId23"/>
    <p:sldId id="533" r:id="rId24"/>
    <p:sldId id="534" r:id="rId25"/>
    <p:sldId id="535" r:id="rId26"/>
    <p:sldId id="536" r:id="rId27"/>
    <p:sldId id="547" r:id="rId28"/>
    <p:sldId id="537" r:id="rId29"/>
    <p:sldId id="541" r:id="rId30"/>
    <p:sldId id="542" r:id="rId31"/>
    <p:sldId id="545" r:id="rId32"/>
  </p:sldIdLst>
  <p:sldSz cx="12192000" cy="6858000"/>
  <p:notesSz cx="6858000" cy="9947275"/>
  <p:defaultTextStyle>
    <a:defPPr>
      <a:defRPr lang="zh-CN"/>
    </a:defPPr>
    <a:lvl1pPr algn="l" rtl="0" eaLnBrk="0" fontAlgn="base" hangingPunct="0">
      <a:spcBef>
        <a:spcPct val="0"/>
      </a:spcBef>
      <a:spcAft>
        <a:spcPct val="0"/>
      </a:spcAft>
      <a:defRPr kern="1200">
        <a:solidFill>
          <a:schemeClr val="tx1"/>
        </a:solidFill>
        <a:latin typeface="Arial"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437CED"/>
    <a:srgbClr val="FFFFFF"/>
    <a:srgbClr val="FF9300"/>
    <a:srgbClr val="0D6AB0"/>
    <a:srgbClr val="6600CC"/>
    <a:srgbClr val="D95A27"/>
    <a:srgbClr val="CCCCCC"/>
    <a:srgbClr val="808080"/>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27F97BB-C833-4FB7-BDE5-3F7075034690}" styleName="主题样式 2 - 强调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91" autoAdjust="0"/>
    <p:restoredTop sz="50000" autoAdjust="0"/>
  </p:normalViewPr>
  <p:slideViewPr>
    <p:cSldViewPr snapToGrid="0">
      <p:cViewPr>
        <p:scale>
          <a:sx n="73" d="100"/>
          <a:sy n="73" d="100"/>
        </p:scale>
        <p:origin x="-738" y="-45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52" d="100"/>
          <a:sy n="52" d="100"/>
        </p:scale>
        <p:origin x="2674" y="6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500063"/>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zh-CN" altLang="en-US"/>
          </a:p>
        </p:txBody>
      </p:sp>
      <p:sp>
        <p:nvSpPr>
          <p:cNvPr id="3" name="日期占位符 2"/>
          <p:cNvSpPr>
            <a:spLocks noGrp="1"/>
          </p:cNvSpPr>
          <p:nvPr>
            <p:ph type="dt" sz="quarter" idx="1"/>
          </p:nvPr>
        </p:nvSpPr>
        <p:spPr>
          <a:xfrm>
            <a:off x="3884613" y="0"/>
            <a:ext cx="2971800" cy="500063"/>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803F276E-F941-4BFD-A4DF-EB66973CDEEC}" type="datetimeFigureOut">
              <a:rPr lang="zh-CN" altLang="en-US"/>
              <a:pPr>
                <a:defRPr/>
              </a:pPr>
              <a:t>2016/6/21</a:t>
            </a:fld>
            <a:endParaRPr lang="zh-CN" altLang="en-US"/>
          </a:p>
        </p:txBody>
      </p:sp>
      <p:sp>
        <p:nvSpPr>
          <p:cNvPr id="4" name="页脚占位符 3"/>
          <p:cNvSpPr>
            <a:spLocks noGrp="1"/>
          </p:cNvSpPr>
          <p:nvPr>
            <p:ph type="ftr" sz="quarter" idx="2"/>
          </p:nvPr>
        </p:nvSpPr>
        <p:spPr>
          <a:xfrm>
            <a:off x="0" y="9447213"/>
            <a:ext cx="2971800" cy="500062"/>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zh-CN" altLang="en-US"/>
          </a:p>
        </p:txBody>
      </p:sp>
      <p:sp>
        <p:nvSpPr>
          <p:cNvPr id="5" name="灯片编号占位符 4"/>
          <p:cNvSpPr>
            <a:spLocks noGrp="1"/>
          </p:cNvSpPr>
          <p:nvPr>
            <p:ph type="sldNum" sz="quarter" idx="3"/>
          </p:nvPr>
        </p:nvSpPr>
        <p:spPr>
          <a:xfrm>
            <a:off x="3884613" y="9447213"/>
            <a:ext cx="2971800" cy="50006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52178CE-3E81-4591-8A8A-C22E05777EF1}" type="slidenum">
              <a:rPr lang="zh-CN" altLang="en-US"/>
              <a:pPr/>
              <a:t>‹#›</a:t>
            </a:fld>
            <a:endParaRPr lang="zh-CN" altLang="en-US"/>
          </a:p>
        </p:txBody>
      </p:sp>
    </p:spTree>
    <p:extLst>
      <p:ext uri="{BB962C8B-B14F-4D97-AF65-F5344CB8AC3E}">
        <p14:creationId xmlns:p14="http://schemas.microsoft.com/office/powerpoint/2010/main" val="2356888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96888"/>
          </a:xfrm>
          <a:prstGeom prst="rect">
            <a:avLst/>
          </a:prstGeom>
        </p:spPr>
        <p:txBody>
          <a:bodyPr vert="horz" lIns="91440" tIns="45720" rIns="91440" bIns="45720" rtlCol="0"/>
          <a:lstStyle>
            <a:lvl1pPr algn="l" eaLnBrk="1" hangingPunct="1">
              <a:defRPr sz="1200">
                <a:latin typeface="Arial" panose="020B0604020202020204" pitchFamily="34" charset="0"/>
              </a:defRPr>
            </a:lvl1pPr>
          </a:lstStyle>
          <a:p>
            <a:pPr>
              <a:defRPr/>
            </a:pPr>
            <a:endParaRPr lang="zh-CN" altLang="en-US"/>
          </a:p>
        </p:txBody>
      </p:sp>
      <p:sp>
        <p:nvSpPr>
          <p:cNvPr id="3" name="日期占位符 2"/>
          <p:cNvSpPr>
            <a:spLocks noGrp="1"/>
          </p:cNvSpPr>
          <p:nvPr>
            <p:ph type="dt" idx="1"/>
          </p:nvPr>
        </p:nvSpPr>
        <p:spPr>
          <a:xfrm>
            <a:off x="3884613" y="0"/>
            <a:ext cx="2971800" cy="496888"/>
          </a:xfrm>
          <a:prstGeom prst="rect">
            <a:avLst/>
          </a:prstGeom>
        </p:spPr>
        <p:txBody>
          <a:bodyPr vert="horz" lIns="91440" tIns="45720" rIns="91440" bIns="45720" rtlCol="0"/>
          <a:lstStyle>
            <a:lvl1pPr algn="r" eaLnBrk="1" hangingPunct="1">
              <a:defRPr sz="1200">
                <a:latin typeface="Arial" panose="020B0604020202020204" pitchFamily="34" charset="0"/>
              </a:defRPr>
            </a:lvl1pPr>
          </a:lstStyle>
          <a:p>
            <a:pPr>
              <a:defRPr/>
            </a:pPr>
            <a:fld id="{7670EAC0-DC4F-4F3C-93E0-BF80FC1563A2}" type="datetimeFigureOut">
              <a:rPr lang="zh-CN" altLang="en-US"/>
              <a:pPr>
                <a:defRPr/>
              </a:pPr>
              <a:t>2016/6/21</a:t>
            </a:fld>
            <a:endParaRPr lang="zh-CN" altLang="en-US"/>
          </a:p>
        </p:txBody>
      </p:sp>
      <p:sp>
        <p:nvSpPr>
          <p:cNvPr id="4" name="幻灯片图像占位符 3"/>
          <p:cNvSpPr>
            <a:spLocks noGrp="1" noRot="1" noChangeAspect="1"/>
          </p:cNvSpPr>
          <p:nvPr>
            <p:ph type="sldImg" idx="2"/>
          </p:nvPr>
        </p:nvSpPr>
        <p:spPr>
          <a:xfrm>
            <a:off x="114300" y="746125"/>
            <a:ext cx="6629400" cy="3730625"/>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724400"/>
            <a:ext cx="5486400" cy="447675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9447213"/>
            <a:ext cx="2971800" cy="498475"/>
          </a:xfrm>
          <a:prstGeom prst="rect">
            <a:avLst/>
          </a:prstGeom>
        </p:spPr>
        <p:txBody>
          <a:bodyPr vert="horz" lIns="91440" tIns="45720" rIns="91440" bIns="45720" rtlCol="0" anchor="b"/>
          <a:lstStyle>
            <a:lvl1pPr algn="l" eaLnBrk="1" hangingPunct="1">
              <a:defRPr sz="1200">
                <a:latin typeface="Arial" panose="020B0604020202020204" pitchFamily="34" charset="0"/>
              </a:defRPr>
            </a:lvl1pPr>
          </a:lstStyle>
          <a:p>
            <a:pPr>
              <a:defRPr/>
            </a:pPr>
            <a:endParaRPr lang="zh-CN" altLang="en-US"/>
          </a:p>
        </p:txBody>
      </p:sp>
      <p:sp>
        <p:nvSpPr>
          <p:cNvPr id="7" name="灯片编号占位符 6"/>
          <p:cNvSpPr>
            <a:spLocks noGrp="1"/>
          </p:cNvSpPr>
          <p:nvPr>
            <p:ph type="sldNum" sz="quarter" idx="5"/>
          </p:nvPr>
        </p:nvSpPr>
        <p:spPr>
          <a:xfrm>
            <a:off x="3884613" y="9447213"/>
            <a:ext cx="29718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AB6C70E-35F2-4B38-9B5A-93118E80C36F}" type="slidenum">
              <a:rPr lang="zh-CN" altLang="en-US"/>
              <a:pPr/>
              <a:t>‹#›</a:t>
            </a:fld>
            <a:endParaRPr lang="zh-CN" altLang="en-US"/>
          </a:p>
        </p:txBody>
      </p:sp>
    </p:spTree>
    <p:extLst>
      <p:ext uri="{BB962C8B-B14F-4D97-AF65-F5344CB8AC3E}">
        <p14:creationId xmlns:p14="http://schemas.microsoft.com/office/powerpoint/2010/main" val="10908477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B6C70E-35F2-4B38-9B5A-93118E80C36F}" type="slidenum">
              <a:rPr lang="zh-CN" altLang="en-US" smtClean="0"/>
              <a:pPr/>
              <a:t>1</a:t>
            </a:fld>
            <a:endParaRPr lang="zh-CN" altLang="en-US"/>
          </a:p>
        </p:txBody>
      </p:sp>
    </p:spTree>
    <p:extLst>
      <p:ext uri="{BB962C8B-B14F-4D97-AF65-F5344CB8AC3E}">
        <p14:creationId xmlns:p14="http://schemas.microsoft.com/office/powerpoint/2010/main" val="3175015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 y="746125"/>
            <a:ext cx="6629400" cy="3730625"/>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55.6%</a:t>
            </a:r>
            <a:r>
              <a:rPr lang="zh-CN" altLang="zh-CN" sz="1200" kern="1200" dirty="0" smtClean="0">
                <a:solidFill>
                  <a:schemeClr val="tx1"/>
                </a:solidFill>
                <a:effectLst/>
                <a:latin typeface="+mn-lt"/>
                <a:ea typeface="+mn-ea"/>
                <a:cs typeface="+mn-cs"/>
              </a:rPr>
              <a:t>的人选择了</a:t>
            </a:r>
            <a:r>
              <a:rPr lang="en-US" altLang="zh-CN" sz="1200" kern="1200" dirty="0" smtClean="0">
                <a:solidFill>
                  <a:schemeClr val="tx1"/>
                </a:solidFill>
                <a:effectLst/>
                <a:latin typeface="+mn-lt"/>
                <a:ea typeface="+mn-ea"/>
                <a:cs typeface="+mn-cs"/>
              </a:rPr>
              <a:t>D</a:t>
            </a:r>
            <a:r>
              <a:rPr lang="zh-CN" altLang="zh-CN" sz="1200" kern="1200" dirty="0" smtClean="0">
                <a:solidFill>
                  <a:schemeClr val="tx1"/>
                </a:solidFill>
                <a:effectLst/>
                <a:latin typeface="+mn-lt"/>
                <a:ea typeface="+mn-ea"/>
                <a:cs typeface="+mn-cs"/>
              </a:rPr>
              <a:t>，因为“这些目标令人鼓舞”</a:t>
            </a:r>
            <a:r>
              <a:rPr lang="en-US" altLang="zh-CN" sz="1200" kern="1200" dirty="0" smtClean="0">
                <a:solidFill>
                  <a:schemeClr val="tx1"/>
                </a:solidFill>
                <a:effectLst/>
                <a:latin typeface="+mn-lt"/>
                <a:ea typeface="+mn-ea"/>
                <a:cs typeface="+mn-cs"/>
              </a:rPr>
              <a:t>(These goals are inspiring)</a:t>
            </a:r>
            <a:r>
              <a:rPr lang="zh-CN" altLang="zh-CN" sz="1200" kern="1200" dirty="0" smtClean="0">
                <a:solidFill>
                  <a:schemeClr val="tx1"/>
                </a:solidFill>
                <a:effectLst/>
                <a:latin typeface="+mn-lt"/>
                <a:ea typeface="+mn-ea"/>
                <a:cs typeface="+mn-cs"/>
              </a:rPr>
              <a:t>；“国家之间将相互支持”（</a:t>
            </a:r>
            <a:r>
              <a:rPr lang="en-US" altLang="zh-CN" sz="1200" kern="1200" dirty="0" smtClean="0">
                <a:solidFill>
                  <a:schemeClr val="tx1"/>
                </a:solidFill>
                <a:effectLst/>
                <a:latin typeface="+mn-lt"/>
                <a:ea typeface="+mn-ea"/>
                <a:cs typeface="+mn-cs"/>
              </a:rPr>
              <a:t>Countries will support each other</a:t>
            </a:r>
            <a:r>
              <a:rPr lang="zh-CN" altLang="zh-CN" sz="1200" kern="1200" dirty="0" smtClean="0">
                <a:solidFill>
                  <a:schemeClr val="tx1"/>
                </a:solidFill>
                <a:effectLst/>
                <a:latin typeface="+mn-lt"/>
                <a:ea typeface="+mn-ea"/>
                <a:cs typeface="+mn-cs"/>
              </a:rPr>
              <a:t>）；“此想法听起来更长远和安全稳定”（</a:t>
            </a:r>
            <a:r>
              <a:rPr lang="en-US" altLang="zh-CN" sz="1200" kern="1200" dirty="0" smtClean="0">
                <a:solidFill>
                  <a:schemeClr val="tx1"/>
                </a:solidFill>
                <a:effectLst/>
                <a:latin typeface="+mn-lt"/>
                <a:ea typeface="+mn-ea"/>
                <a:cs typeface="+mn-cs"/>
              </a:rPr>
              <a:t>It sounds more long-term forward thinking and safe and stable</a:t>
            </a:r>
            <a:r>
              <a:rPr lang="zh-CN" altLang="zh-CN" sz="1200" kern="1200" dirty="0" smtClean="0">
                <a:solidFill>
                  <a:schemeClr val="tx1"/>
                </a:solidFill>
                <a:effectLst/>
                <a:latin typeface="+mn-lt"/>
                <a:ea typeface="+mn-ea"/>
                <a:cs typeface="+mn-cs"/>
              </a:rPr>
              <a:t>）；“长期稳定更有利于和平与积极的国际关系”（</a:t>
            </a:r>
            <a:r>
              <a:rPr lang="en-US" altLang="zh-CN" sz="1200" kern="1200" dirty="0" smtClean="0">
                <a:solidFill>
                  <a:schemeClr val="tx1"/>
                </a:solidFill>
                <a:effectLst/>
                <a:latin typeface="+mn-lt"/>
                <a:ea typeface="+mn-ea"/>
                <a:cs typeface="+mn-cs"/>
              </a:rPr>
              <a:t>Long-term stability is more conductive to peace and positive international relations</a:t>
            </a:r>
            <a:r>
              <a:rPr lang="zh-CN" altLang="zh-CN" sz="1200" kern="1200" dirty="0" smtClean="0">
                <a:solidFill>
                  <a:schemeClr val="tx1"/>
                </a:solidFill>
                <a:effectLst/>
                <a:latin typeface="+mn-lt"/>
                <a:ea typeface="+mn-ea"/>
                <a:cs typeface="+mn-cs"/>
              </a:rPr>
              <a:t>）；“关系到发展关系和合作，这两者都与稳定性有关”</a:t>
            </a:r>
            <a:r>
              <a:rPr lang="en-US" altLang="zh-CN" sz="1200" kern="1200" dirty="0" smtClean="0">
                <a:solidFill>
                  <a:schemeClr val="tx1"/>
                </a:solidFill>
                <a:effectLst/>
                <a:latin typeface="+mn-lt"/>
                <a:ea typeface="+mn-ea"/>
                <a:cs typeface="+mn-cs"/>
              </a:rPr>
              <a:t> (It relates to growing relations and cooperation, both of which are associated with stability)</a:t>
            </a:r>
            <a:r>
              <a:rPr lang="zh-CN" altLang="zh-CN" sz="1200" kern="1200" dirty="0" smtClean="0">
                <a:solidFill>
                  <a:schemeClr val="tx1"/>
                </a:solidFill>
                <a:effectLst/>
                <a:latin typeface="+mn-lt"/>
                <a:ea typeface="+mn-ea"/>
                <a:cs typeface="+mn-cs"/>
              </a:rPr>
              <a:t>；但是“太罗嗦，如果能让它更简洁一些，我会选择</a:t>
            </a:r>
            <a:r>
              <a:rPr lang="en-US" altLang="zh-CN" sz="1200" kern="1200" dirty="0" smtClean="0">
                <a:solidFill>
                  <a:schemeClr val="tx1"/>
                </a:solidFill>
                <a:effectLst/>
                <a:latin typeface="+mn-lt"/>
                <a:ea typeface="+mn-ea"/>
                <a:cs typeface="+mn-cs"/>
              </a:rPr>
              <a:t>D</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too wordy, but if you could make it more concise my choice would be option D</a:t>
            </a:r>
            <a:r>
              <a:rPr lang="zh-CN" altLang="zh-CN" sz="1200" kern="1200" dirty="0" smtClean="0">
                <a:solidFill>
                  <a:schemeClr val="tx1"/>
                </a:solidFill>
                <a:effectLst/>
                <a:latin typeface="+mn-lt"/>
                <a:ea typeface="+mn-ea"/>
                <a:cs typeface="+mn-cs"/>
              </a:rPr>
              <a:t>）；“前三个说法有一个非常奇怪的内涵，特别是使用‘权力’一词，许多其他国家视中国为渴望权力，所以这些说法会让英语为母语的人对中国的意图感到警惕。”（</a:t>
            </a:r>
            <a:r>
              <a:rPr lang="en-US" altLang="zh-CN" sz="1200" kern="1200" dirty="0" smtClean="0">
                <a:solidFill>
                  <a:schemeClr val="tx1"/>
                </a:solidFill>
                <a:effectLst/>
                <a:latin typeface="+mn-lt"/>
                <a:ea typeface="+mn-ea"/>
                <a:cs typeface="+mn-cs"/>
              </a:rPr>
              <a:t>The first three have a very odd connotation, especially by using the word “power.” Many other countries view China as power-hungry and so these statements would make English speakers feel wary of China’s intentions</a:t>
            </a:r>
            <a:r>
              <a:rPr lang="zh-CN" altLang="zh-CN" sz="1200" kern="1200" dirty="0" smtClean="0">
                <a:solidFill>
                  <a:schemeClr val="tx1"/>
                </a:solidFill>
                <a:effectLst/>
                <a:latin typeface="+mn-lt"/>
                <a:ea typeface="+mn-ea"/>
                <a:cs typeface="+mn-cs"/>
              </a:rPr>
              <a:t>），等。还有人建议用另外的译法，如：</a:t>
            </a:r>
            <a:r>
              <a:rPr lang="en-US" altLang="zh-CN" sz="1200" kern="1200" dirty="0" smtClean="0">
                <a:solidFill>
                  <a:schemeClr val="tx1"/>
                </a:solidFill>
                <a:effectLst/>
                <a:latin typeface="+mn-lt"/>
                <a:ea typeface="+mn-ea"/>
                <a:cs typeface="+mn-cs"/>
              </a:rPr>
              <a:t>a new model for major international relations</a:t>
            </a:r>
            <a:r>
              <a:rPr lang="zh-CN" altLang="zh-CN" sz="1200" kern="1200" dirty="0" smtClean="0">
                <a:solidFill>
                  <a:schemeClr val="tx1"/>
                </a:solidFill>
                <a:effectLst/>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E387DD12-6975-4D71-BE41-E87367700F60}" type="slidenum">
              <a:rPr lang="zh-CN" altLang="en-US" smtClean="0"/>
              <a:t>23</a:t>
            </a:fld>
            <a:endParaRPr lang="zh-CN" altLang="en-US"/>
          </a:p>
        </p:txBody>
      </p:sp>
    </p:spTree>
    <p:extLst>
      <p:ext uri="{BB962C8B-B14F-4D97-AF65-F5344CB8AC3E}">
        <p14:creationId xmlns:p14="http://schemas.microsoft.com/office/powerpoint/2010/main" val="2552077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 y="746125"/>
            <a:ext cx="6629400" cy="3730625"/>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38.9%</a:t>
            </a:r>
            <a:r>
              <a:rPr lang="zh-CN" altLang="zh-CN" sz="1200" kern="1200" dirty="0" smtClean="0">
                <a:solidFill>
                  <a:schemeClr val="tx1"/>
                </a:solidFill>
                <a:effectLst/>
                <a:latin typeface="+mn-lt"/>
                <a:ea typeface="+mn-ea"/>
                <a:cs typeface="+mn-cs"/>
              </a:rPr>
              <a:t>的人选择了</a:t>
            </a:r>
            <a:r>
              <a:rPr lang="en-US" altLang="zh-CN" sz="1200" kern="1200" dirty="0" smtClean="0">
                <a:solidFill>
                  <a:schemeClr val="tx1"/>
                </a:solidFill>
                <a:effectLst/>
                <a:latin typeface="+mn-lt"/>
                <a:ea typeface="+mn-ea"/>
                <a:cs typeface="+mn-cs"/>
              </a:rPr>
              <a:t>C</a:t>
            </a:r>
            <a:r>
              <a:rPr lang="zh-CN" altLang="zh-CN" sz="1200" kern="1200" dirty="0" smtClean="0">
                <a:solidFill>
                  <a:schemeClr val="tx1"/>
                </a:solidFill>
                <a:effectLst/>
                <a:latin typeface="+mn-lt"/>
                <a:ea typeface="+mn-ea"/>
                <a:cs typeface="+mn-cs"/>
              </a:rPr>
              <a:t>，原因如“这是中国被外人所知的”</a:t>
            </a:r>
            <a:r>
              <a:rPr lang="en-US" altLang="zh-CN" sz="1200" kern="1200" dirty="0" smtClean="0">
                <a:solidFill>
                  <a:schemeClr val="tx1"/>
                </a:solidFill>
                <a:effectLst/>
                <a:latin typeface="+mn-lt"/>
                <a:ea typeface="+mn-ea"/>
                <a:cs typeface="+mn-cs"/>
              </a:rPr>
              <a:t>(That's what China is known for)</a:t>
            </a:r>
            <a:r>
              <a:rPr lang="zh-CN" altLang="zh-CN" sz="1200" kern="1200" dirty="0" smtClean="0">
                <a:solidFill>
                  <a:schemeClr val="tx1"/>
                </a:solidFill>
                <a:effectLst/>
                <a:latin typeface="+mn-lt"/>
                <a:ea typeface="+mn-ea"/>
                <a:cs typeface="+mn-cs"/>
              </a:rPr>
              <a:t>；“据我所知，中国经济依靠外贸增长”（</a:t>
            </a:r>
            <a:r>
              <a:rPr lang="en-US" altLang="zh-CN" sz="1200" kern="1200" dirty="0" smtClean="0">
                <a:solidFill>
                  <a:schemeClr val="tx1"/>
                </a:solidFill>
                <a:effectLst/>
                <a:latin typeface="+mn-lt"/>
                <a:ea typeface="+mn-ea"/>
                <a:cs typeface="+mn-cs"/>
              </a:rPr>
              <a:t>From what I know China's economy relies on exported growth</a:t>
            </a:r>
            <a:r>
              <a:rPr lang="zh-CN" altLang="zh-CN" sz="1200" kern="1200" dirty="0" smtClean="0">
                <a:solidFill>
                  <a:schemeClr val="tx1"/>
                </a:solidFill>
                <a:effectLst/>
                <a:latin typeface="+mn-lt"/>
                <a:ea typeface="+mn-ea"/>
                <a:cs typeface="+mn-cs"/>
              </a:rPr>
              <a:t>）；“出口远大于进口”</a:t>
            </a:r>
            <a:r>
              <a:rPr lang="en-US" altLang="zh-CN" sz="1200" kern="1200" dirty="0" smtClean="0">
                <a:solidFill>
                  <a:schemeClr val="tx1"/>
                </a:solidFill>
                <a:effectLst/>
                <a:latin typeface="+mn-lt"/>
                <a:ea typeface="+mn-ea"/>
                <a:cs typeface="+mn-cs"/>
              </a:rPr>
              <a:t> (Exports are a lot more than imports )</a:t>
            </a:r>
            <a:r>
              <a:rPr lang="zh-CN" altLang="zh-CN" sz="1200" kern="1200" dirty="0" smtClean="0">
                <a:solidFill>
                  <a:schemeClr val="tx1"/>
                </a:solidFill>
                <a:effectLst/>
                <a:latin typeface="+mn-lt"/>
                <a:ea typeface="+mn-ea"/>
                <a:cs typeface="+mn-cs"/>
              </a:rPr>
              <a:t>；“中国是出口导向，但正在改变。”</a:t>
            </a:r>
            <a:r>
              <a:rPr lang="en-US" altLang="zh-CN" sz="1200" kern="1200" dirty="0" smtClean="0">
                <a:solidFill>
                  <a:schemeClr val="tx1"/>
                </a:solidFill>
                <a:effectLst/>
                <a:latin typeface="+mn-lt"/>
                <a:ea typeface="+mn-ea"/>
                <a:cs typeface="+mn-cs"/>
              </a:rPr>
              <a:t>(China is export oriented</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but it is changing)</a:t>
            </a:r>
            <a:r>
              <a:rPr lang="zh-CN" altLang="zh-CN" sz="1200" kern="1200" dirty="0" smtClean="0">
                <a:solidFill>
                  <a:schemeClr val="tx1"/>
                </a:solidFill>
                <a:effectLst/>
                <a:latin typeface="+mn-lt"/>
                <a:ea typeface="+mn-ea"/>
                <a:cs typeface="+mn-cs"/>
              </a:rPr>
              <a:t>。选择</a:t>
            </a:r>
            <a:r>
              <a:rPr lang="en-US" altLang="zh-CN" sz="1200" kern="1200" dirty="0" smtClean="0">
                <a:solidFill>
                  <a:schemeClr val="tx1"/>
                </a:solidFill>
                <a:effectLst/>
                <a:latin typeface="+mn-lt"/>
                <a:ea typeface="+mn-ea"/>
                <a:cs typeface="+mn-cs"/>
              </a:rPr>
              <a:t>B </a:t>
            </a:r>
            <a:r>
              <a:rPr lang="zh-CN" altLang="zh-CN" sz="1200" kern="1200" dirty="0" smtClean="0">
                <a:solidFill>
                  <a:schemeClr val="tx1"/>
                </a:solidFill>
                <a:effectLst/>
                <a:latin typeface="+mn-lt"/>
                <a:ea typeface="+mn-ea"/>
                <a:cs typeface="+mn-cs"/>
              </a:rPr>
              <a:t>和</a:t>
            </a:r>
            <a:r>
              <a:rPr lang="en-US" altLang="zh-CN" sz="1200" kern="1200" dirty="0" smtClean="0">
                <a:solidFill>
                  <a:schemeClr val="tx1"/>
                </a:solidFill>
                <a:effectLst/>
                <a:latin typeface="+mn-lt"/>
                <a:ea typeface="+mn-ea"/>
                <a:cs typeface="+mn-cs"/>
              </a:rPr>
              <a:t>D</a:t>
            </a:r>
            <a:r>
              <a:rPr lang="zh-CN" altLang="zh-CN" sz="1200" kern="1200" dirty="0" smtClean="0">
                <a:solidFill>
                  <a:schemeClr val="tx1"/>
                </a:solidFill>
                <a:effectLst/>
                <a:latin typeface="+mn-lt"/>
                <a:ea typeface="+mn-ea"/>
                <a:cs typeface="+mn-cs"/>
              </a:rPr>
              <a:t>者各占约四分之一，因为“很明显，中国正在关注国际经济”（</a:t>
            </a:r>
            <a:r>
              <a:rPr lang="en-US" altLang="zh-CN" sz="1200" kern="1200" dirty="0" smtClean="0">
                <a:solidFill>
                  <a:schemeClr val="tx1"/>
                </a:solidFill>
                <a:effectLst/>
                <a:latin typeface="+mn-lt"/>
                <a:ea typeface="+mn-ea"/>
                <a:cs typeface="+mn-cs"/>
              </a:rPr>
              <a:t>It is clear that China is focusing on an economy that wants to be internationally focused</a:t>
            </a:r>
            <a:r>
              <a:rPr lang="zh-CN" altLang="zh-CN" sz="1200" kern="1200" dirty="0" smtClean="0">
                <a:solidFill>
                  <a:schemeClr val="tx1"/>
                </a:solidFill>
                <a:effectLst/>
                <a:latin typeface="+mn-lt"/>
                <a:ea typeface="+mn-ea"/>
                <a:cs typeface="+mn-cs"/>
              </a:rPr>
              <a:t>）；“中国不只是出口导向</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全球市场</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准确、真实”（</a:t>
            </a:r>
            <a:r>
              <a:rPr lang="en-US" altLang="zh-CN" sz="1200" kern="1200" dirty="0" smtClean="0">
                <a:solidFill>
                  <a:schemeClr val="tx1"/>
                </a:solidFill>
                <a:effectLst/>
                <a:latin typeface="+mn-lt"/>
                <a:ea typeface="+mn-ea"/>
                <a:cs typeface="+mn-cs"/>
              </a:rPr>
              <a:t>China is not just export oriented. “Global market” is accurate and true</a:t>
            </a:r>
            <a:r>
              <a:rPr lang="zh-CN" altLang="zh-CN" sz="1200" kern="1200" dirty="0" smtClean="0">
                <a:solidFill>
                  <a:schemeClr val="tx1"/>
                </a:solidFill>
                <a:effectLst/>
                <a:latin typeface="+mn-lt"/>
                <a:ea typeface="+mn-ea"/>
                <a:cs typeface="+mn-cs"/>
              </a:rPr>
              <a:t>）；“中国正从一个出口导向型的经济体转向以消费为主导的经济体，以维持经济增长”（</a:t>
            </a:r>
            <a:r>
              <a:rPr lang="en-US" altLang="zh-CN" sz="1200" kern="1200" dirty="0" smtClean="0">
                <a:solidFill>
                  <a:schemeClr val="tx1"/>
                </a:solidFill>
                <a:effectLst/>
                <a:latin typeface="+mn-lt"/>
                <a:ea typeface="+mn-ea"/>
                <a:cs typeface="+mn-cs"/>
              </a:rPr>
              <a:t>China is moving from an export-led economy to a consumer-led economy in order to sustain growth</a:t>
            </a:r>
            <a:r>
              <a:rPr lang="zh-CN" altLang="zh-CN" sz="1200" kern="1200" dirty="0" smtClean="0">
                <a:solidFill>
                  <a:schemeClr val="tx1"/>
                </a:solidFill>
                <a:effectLst/>
                <a:latin typeface="+mn-lt"/>
                <a:ea typeface="+mn-ea"/>
                <a:cs typeface="+mn-cs"/>
              </a:rPr>
              <a:t>），等。</a:t>
            </a:r>
          </a:p>
        </p:txBody>
      </p:sp>
      <p:sp>
        <p:nvSpPr>
          <p:cNvPr id="4" name="灯片编号占位符 3"/>
          <p:cNvSpPr>
            <a:spLocks noGrp="1"/>
          </p:cNvSpPr>
          <p:nvPr>
            <p:ph type="sldNum" sz="quarter" idx="10"/>
          </p:nvPr>
        </p:nvSpPr>
        <p:spPr/>
        <p:txBody>
          <a:bodyPr/>
          <a:lstStyle/>
          <a:p>
            <a:fld id="{E387DD12-6975-4D71-BE41-E87367700F60}" type="slidenum">
              <a:rPr lang="zh-CN" altLang="en-US" smtClean="0"/>
              <a:t>24</a:t>
            </a:fld>
            <a:endParaRPr lang="zh-CN" altLang="en-US"/>
          </a:p>
        </p:txBody>
      </p:sp>
    </p:spTree>
    <p:extLst>
      <p:ext uri="{BB962C8B-B14F-4D97-AF65-F5344CB8AC3E}">
        <p14:creationId xmlns:p14="http://schemas.microsoft.com/office/powerpoint/2010/main" val="3129959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 y="746125"/>
            <a:ext cx="6629400" cy="3730625"/>
          </a:xfrm>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57.8%</a:t>
            </a:r>
            <a:r>
              <a:rPr lang="zh-CN" altLang="zh-CN" sz="1200" kern="1200" dirty="0" smtClean="0">
                <a:solidFill>
                  <a:schemeClr val="tx1"/>
                </a:solidFill>
                <a:effectLst/>
                <a:latin typeface="+mn-lt"/>
                <a:ea typeface="+mn-ea"/>
                <a:cs typeface="+mn-cs"/>
              </a:rPr>
              <a:t>的被调查者选择了</a:t>
            </a:r>
            <a:r>
              <a:rPr lang="en-US" altLang="zh-CN" sz="1200" kern="1200" dirty="0" smtClean="0">
                <a:solidFill>
                  <a:schemeClr val="tx1"/>
                </a:solidFill>
                <a:effectLst/>
                <a:latin typeface="+mn-lt"/>
                <a:ea typeface="+mn-ea"/>
                <a:cs typeface="+mn-cs"/>
              </a:rPr>
              <a:t>A</a:t>
            </a:r>
            <a:r>
              <a:rPr lang="zh-CN" altLang="zh-CN" sz="1200" kern="1200" dirty="0" smtClean="0">
                <a:solidFill>
                  <a:schemeClr val="tx1"/>
                </a:solidFill>
                <a:effectLst/>
                <a:latin typeface="+mn-lt"/>
                <a:ea typeface="+mn-ea"/>
                <a:cs typeface="+mn-cs"/>
              </a:rPr>
              <a:t>，因为“听上去很现代”（</a:t>
            </a:r>
            <a:r>
              <a:rPr lang="en-US" altLang="zh-CN" sz="1200" kern="1200" dirty="0" smtClean="0">
                <a:solidFill>
                  <a:schemeClr val="tx1"/>
                </a:solidFill>
                <a:effectLst/>
                <a:latin typeface="+mn-lt"/>
                <a:ea typeface="+mn-ea"/>
                <a:cs typeface="+mn-cs"/>
              </a:rPr>
              <a:t>sounds modern</a:t>
            </a:r>
            <a:r>
              <a:rPr lang="zh-CN" altLang="zh-CN" sz="1200" kern="1200" dirty="0" smtClean="0">
                <a:solidFill>
                  <a:schemeClr val="tx1"/>
                </a:solidFill>
                <a:effectLst/>
                <a:latin typeface="+mn-lt"/>
                <a:ea typeface="+mn-ea"/>
                <a:cs typeface="+mn-cs"/>
              </a:rPr>
              <a:t>）；“清晰简单”（</a:t>
            </a:r>
            <a:r>
              <a:rPr lang="en-US" altLang="zh-CN" sz="1200" kern="1200" dirty="0" smtClean="0">
                <a:solidFill>
                  <a:schemeClr val="tx1"/>
                </a:solidFill>
                <a:effectLst/>
                <a:latin typeface="+mn-lt"/>
                <a:ea typeface="+mn-ea"/>
                <a:cs typeface="+mn-cs"/>
              </a:rPr>
              <a:t> clear and simple </a:t>
            </a:r>
            <a:r>
              <a:rPr lang="zh-CN" altLang="zh-CN" sz="1200" kern="1200" dirty="0" smtClean="0">
                <a:solidFill>
                  <a:schemeClr val="tx1"/>
                </a:solidFill>
                <a:effectLst/>
                <a:latin typeface="+mn-lt"/>
                <a:ea typeface="+mn-ea"/>
                <a:cs typeface="+mn-cs"/>
              </a:rPr>
              <a:t>）；“像是一个‘简单的方法’”（</a:t>
            </a:r>
            <a:r>
              <a:rPr lang="en-US" altLang="zh-CN" sz="1200" kern="1200" dirty="0" smtClean="0">
                <a:solidFill>
                  <a:schemeClr val="tx1"/>
                </a:solidFill>
                <a:effectLst/>
                <a:latin typeface="+mn-lt"/>
                <a:ea typeface="+mn-ea"/>
                <a:cs typeface="+mn-cs"/>
              </a:rPr>
              <a:t>Tt sounds like ‘just a simple way’</a:t>
            </a:r>
            <a:r>
              <a:rPr lang="zh-CN" altLang="zh-CN" sz="1200" kern="1200" dirty="0" smtClean="0">
                <a:solidFill>
                  <a:schemeClr val="tx1"/>
                </a:solidFill>
                <a:effectLst/>
                <a:latin typeface="+mn-lt"/>
                <a:ea typeface="+mn-ea"/>
                <a:cs typeface="+mn-cs"/>
              </a:rPr>
              <a:t>）；“不那么正式”（</a:t>
            </a:r>
            <a:r>
              <a:rPr lang="en-US" altLang="zh-CN" sz="1200" kern="1200" dirty="0" smtClean="0">
                <a:solidFill>
                  <a:schemeClr val="tx1"/>
                </a:solidFill>
                <a:effectLst/>
                <a:latin typeface="+mn-lt"/>
                <a:ea typeface="+mn-ea"/>
                <a:cs typeface="+mn-cs"/>
              </a:rPr>
              <a:t>more informal</a:t>
            </a:r>
            <a:r>
              <a:rPr lang="zh-CN" altLang="zh-CN" sz="1200" kern="1200" dirty="0" smtClean="0">
                <a:solidFill>
                  <a:schemeClr val="tx1"/>
                </a:solidFill>
                <a:effectLst/>
                <a:latin typeface="+mn-lt"/>
                <a:ea typeface="+mn-ea"/>
                <a:cs typeface="+mn-cs"/>
              </a:rPr>
              <a:t>）；“很多‘该做’和‘不该做’，不冒犯人”（</a:t>
            </a:r>
            <a:r>
              <a:rPr lang="en-US" altLang="zh-CN" sz="1200" kern="1200" dirty="0" smtClean="0">
                <a:solidFill>
                  <a:schemeClr val="tx1"/>
                </a:solidFill>
                <a:effectLst/>
                <a:latin typeface="+mn-lt"/>
                <a:ea typeface="+mn-ea"/>
                <a:cs typeface="+mn-cs"/>
              </a:rPr>
              <a:t>a lot of do's and don'ts</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not to offend people</a:t>
            </a:r>
            <a:r>
              <a:rPr lang="zh-CN" altLang="zh-CN" sz="1200" kern="1200" dirty="0" smtClean="0">
                <a:solidFill>
                  <a:schemeClr val="tx1"/>
                </a:solidFill>
                <a:effectLst/>
                <a:latin typeface="+mn-lt"/>
                <a:ea typeface="+mn-ea"/>
                <a:cs typeface="+mn-cs"/>
              </a:rPr>
              <a:t>）；“对西方文化来说最有意义”（</a:t>
            </a:r>
            <a:r>
              <a:rPr lang="en-US" altLang="zh-CN" sz="1200" kern="1200" dirty="0" smtClean="0">
                <a:solidFill>
                  <a:schemeClr val="tx1"/>
                </a:solidFill>
                <a:effectLst/>
                <a:latin typeface="+mn-lt"/>
                <a:ea typeface="+mn-ea"/>
                <a:cs typeface="+mn-cs"/>
              </a:rPr>
              <a:t>It makes the most sense to western cultures</a:t>
            </a:r>
            <a:r>
              <a:rPr lang="zh-CN" altLang="zh-CN" sz="1200" kern="1200" dirty="0" smtClean="0">
                <a:solidFill>
                  <a:schemeClr val="tx1"/>
                </a:solidFill>
                <a:effectLst/>
                <a:latin typeface="+mn-lt"/>
                <a:ea typeface="+mn-ea"/>
                <a:cs typeface="+mn-cs"/>
              </a:rPr>
              <a:t>）；“对西方人群来说更像指导性的严格法规”</a:t>
            </a:r>
            <a:r>
              <a:rPr lang="en-US" altLang="zh-CN" sz="1200" kern="1200" dirty="0" smtClean="0">
                <a:solidFill>
                  <a:schemeClr val="tx1"/>
                </a:solidFill>
                <a:effectLst/>
                <a:latin typeface="+mn-lt"/>
                <a:ea typeface="+mn-ea"/>
                <a:cs typeface="+mn-cs"/>
              </a:rPr>
              <a:t>(It appears as more of a guidance that strict codes to Western populations)</a:t>
            </a:r>
            <a:r>
              <a:rPr lang="zh-CN" altLang="zh-CN"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是英语为母语的人立刻能联想的短语</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It’s a phrase that English speakers would relate with and understand right away</a:t>
            </a:r>
            <a:r>
              <a:rPr lang="zh-CN" altLang="zh-CN" sz="1200" kern="1200" dirty="0" smtClean="0">
                <a:solidFill>
                  <a:schemeClr val="tx1"/>
                </a:solidFill>
                <a:effectLst/>
                <a:latin typeface="+mn-lt"/>
                <a:ea typeface="+mn-ea"/>
                <a:cs typeface="+mn-cs"/>
              </a:rPr>
              <a:t>）；“西方人最容易理解”（</a:t>
            </a:r>
            <a:r>
              <a:rPr lang="en-US" altLang="zh-CN" sz="1200" kern="1200" dirty="0" smtClean="0">
                <a:solidFill>
                  <a:schemeClr val="tx1"/>
                </a:solidFill>
                <a:effectLst/>
                <a:latin typeface="+mn-lt"/>
                <a:ea typeface="+mn-ea"/>
                <a:cs typeface="+mn-cs"/>
              </a:rPr>
              <a:t>It is easiest for Westerners to understand) </a:t>
            </a:r>
            <a:r>
              <a:rPr lang="zh-CN" altLang="zh-CN" sz="1200" kern="1200" dirty="0" smtClean="0">
                <a:solidFill>
                  <a:schemeClr val="tx1"/>
                </a:solidFill>
                <a:effectLst/>
                <a:latin typeface="+mn-lt"/>
                <a:ea typeface="+mn-ea"/>
                <a:cs typeface="+mn-cs"/>
              </a:rPr>
              <a:t>；而且“不像其它选项那么恐吓人”（</a:t>
            </a:r>
            <a:r>
              <a:rPr lang="en-US" altLang="zh-CN" sz="1200" kern="1200" dirty="0" smtClean="0">
                <a:solidFill>
                  <a:schemeClr val="tx1"/>
                </a:solidFill>
                <a:effectLst/>
                <a:latin typeface="+mn-lt"/>
                <a:ea typeface="+mn-ea"/>
                <a:cs typeface="+mn-cs"/>
              </a:rPr>
              <a:t>less intimidating than the others</a:t>
            </a:r>
            <a:r>
              <a:rPr lang="zh-CN" altLang="zh-CN" sz="1200" kern="1200" dirty="0" smtClean="0">
                <a:solidFill>
                  <a:schemeClr val="tx1"/>
                </a:solidFill>
                <a:effectLst/>
                <a:latin typeface="+mn-lt"/>
                <a:ea typeface="+mn-ea"/>
                <a:cs typeface="+mn-cs"/>
              </a:rPr>
              <a:t>）；“其它选项听上去太古老”</a:t>
            </a:r>
            <a:r>
              <a:rPr lang="en-US" altLang="zh-CN" sz="1200" kern="1200" dirty="0" smtClean="0">
                <a:solidFill>
                  <a:schemeClr val="tx1"/>
                </a:solidFill>
                <a:effectLst/>
                <a:latin typeface="+mn-lt"/>
                <a:ea typeface="+mn-ea"/>
                <a:cs typeface="+mn-cs"/>
              </a:rPr>
              <a:t>(The others sound archaic)</a:t>
            </a:r>
            <a:r>
              <a:rPr lang="zh-CN" altLang="zh-CN" sz="1200" kern="1200" dirty="0" smtClean="0">
                <a:solidFill>
                  <a:schemeClr val="tx1"/>
                </a:solidFill>
                <a:effectLst/>
                <a:latin typeface="+mn-lt"/>
                <a:ea typeface="+mn-ea"/>
                <a:cs typeface="+mn-cs"/>
              </a:rPr>
              <a:t>，等。</a:t>
            </a:r>
            <a:endParaRPr lang="zh-CN" altLang="en-US" dirty="0"/>
          </a:p>
        </p:txBody>
      </p:sp>
      <p:sp>
        <p:nvSpPr>
          <p:cNvPr id="4" name="灯片编号占位符 3"/>
          <p:cNvSpPr>
            <a:spLocks noGrp="1"/>
          </p:cNvSpPr>
          <p:nvPr>
            <p:ph type="sldNum" sz="quarter" idx="10"/>
          </p:nvPr>
        </p:nvSpPr>
        <p:spPr/>
        <p:txBody>
          <a:bodyPr/>
          <a:lstStyle/>
          <a:p>
            <a:fld id="{E387DD12-6975-4D71-BE41-E87367700F60}" type="slidenum">
              <a:rPr lang="zh-CN" altLang="en-US" smtClean="0"/>
              <a:t>25</a:t>
            </a:fld>
            <a:endParaRPr lang="zh-CN" altLang="en-US"/>
          </a:p>
        </p:txBody>
      </p:sp>
    </p:spTree>
    <p:extLst>
      <p:ext uri="{BB962C8B-B14F-4D97-AF65-F5344CB8AC3E}">
        <p14:creationId xmlns:p14="http://schemas.microsoft.com/office/powerpoint/2010/main" val="1423393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B6C70E-35F2-4B38-9B5A-93118E80C36F}" type="slidenum">
              <a:rPr lang="zh-CN" altLang="en-US" smtClean="0"/>
              <a:pPr/>
              <a:t>2</a:t>
            </a:fld>
            <a:endParaRPr lang="zh-CN" altLang="en-US"/>
          </a:p>
        </p:txBody>
      </p:sp>
    </p:spTree>
    <p:extLst>
      <p:ext uri="{BB962C8B-B14F-4D97-AF65-F5344CB8AC3E}">
        <p14:creationId xmlns:p14="http://schemas.microsoft.com/office/powerpoint/2010/main" val="964123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 y="746125"/>
            <a:ext cx="6629400" cy="3730625"/>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选择比例最高的是</a:t>
            </a:r>
            <a:r>
              <a:rPr lang="en-US" altLang="zh-CN" sz="1200" kern="1200" dirty="0" smtClean="0">
                <a:solidFill>
                  <a:schemeClr val="tx1"/>
                </a:solidFill>
                <a:effectLst/>
                <a:latin typeface="+mn-lt"/>
                <a:ea typeface="+mn-ea"/>
                <a:cs typeface="+mn-cs"/>
              </a:rPr>
              <a:t>D</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33.3%</a:t>
            </a:r>
            <a:r>
              <a:rPr lang="zh-CN" altLang="zh-CN" sz="1200" kern="1200" dirty="0" smtClean="0">
                <a:solidFill>
                  <a:schemeClr val="tx1"/>
                </a:solidFill>
                <a:effectLst/>
                <a:latin typeface="+mn-lt"/>
                <a:ea typeface="+mn-ea"/>
                <a:cs typeface="+mn-cs"/>
              </a:rPr>
              <a:t>），给出的原因主要有“听上去更自然”（</a:t>
            </a:r>
            <a:r>
              <a:rPr lang="en-US" altLang="zh-CN" sz="1200" kern="1200" dirty="0" smtClean="0">
                <a:solidFill>
                  <a:schemeClr val="tx1"/>
                </a:solidFill>
                <a:effectLst/>
                <a:latin typeface="+mn-lt"/>
                <a:ea typeface="+mn-ea"/>
                <a:cs typeface="+mn-cs"/>
              </a:rPr>
              <a:t>sounds most natural</a:t>
            </a:r>
            <a:r>
              <a:rPr lang="zh-CN" altLang="zh-CN" sz="1200" kern="1200" dirty="0" smtClean="0">
                <a:solidFill>
                  <a:schemeClr val="tx1"/>
                </a:solidFill>
                <a:effectLst/>
                <a:latin typeface="+mn-lt"/>
                <a:ea typeface="+mn-ea"/>
                <a:cs typeface="+mn-cs"/>
              </a:rPr>
              <a:t>）；“信息传递更扼要”</a:t>
            </a:r>
            <a:r>
              <a:rPr lang="en-US" altLang="zh-CN" sz="1200" kern="1200" dirty="0" smtClean="0">
                <a:solidFill>
                  <a:schemeClr val="tx1"/>
                </a:solidFill>
                <a:effectLst/>
                <a:latin typeface="+mn-lt"/>
                <a:ea typeface="+mn-ea"/>
                <a:cs typeface="+mn-cs"/>
              </a:rPr>
              <a:t> (more informative and to the point)</a:t>
            </a:r>
            <a:r>
              <a:rPr lang="zh-CN" altLang="zh-CN" sz="1200" kern="1200" dirty="0" smtClean="0">
                <a:solidFill>
                  <a:schemeClr val="tx1"/>
                </a:solidFill>
                <a:effectLst/>
                <a:latin typeface="+mn-lt"/>
                <a:ea typeface="+mn-ea"/>
                <a:cs typeface="+mn-cs"/>
              </a:rPr>
              <a:t>；“解释性更强并更有效”（</a:t>
            </a:r>
            <a:r>
              <a:rPr lang="en-US" altLang="zh-CN" sz="1200" kern="1200" dirty="0" smtClean="0">
                <a:solidFill>
                  <a:schemeClr val="tx1"/>
                </a:solidFill>
                <a:effectLst/>
                <a:latin typeface="+mn-lt"/>
                <a:ea typeface="+mn-ea"/>
                <a:cs typeface="+mn-cs"/>
              </a:rPr>
              <a:t>more explanatory and functional</a:t>
            </a:r>
            <a:r>
              <a:rPr lang="zh-CN" altLang="zh-CN" sz="1200" kern="1200" dirty="0" smtClean="0">
                <a:solidFill>
                  <a:schemeClr val="tx1"/>
                </a:solidFill>
                <a:effectLst/>
                <a:latin typeface="+mn-lt"/>
                <a:ea typeface="+mn-ea"/>
                <a:cs typeface="+mn-cs"/>
              </a:rPr>
              <a:t>）；“尤其加上</a:t>
            </a:r>
            <a:r>
              <a:rPr lang="en-US" altLang="zh-CN" sz="1200" kern="1200" dirty="0" smtClean="0">
                <a:solidFill>
                  <a:schemeClr val="tx1"/>
                </a:solidFill>
                <a:effectLst/>
                <a:latin typeface="+mn-lt"/>
                <a:ea typeface="+mn-ea"/>
                <a:cs typeface="+mn-cs"/>
              </a:rPr>
              <a:t>initiative</a:t>
            </a:r>
            <a:r>
              <a:rPr lang="zh-CN" altLang="zh-CN" sz="1200" kern="1200" dirty="0" smtClean="0">
                <a:solidFill>
                  <a:schemeClr val="tx1"/>
                </a:solidFill>
                <a:effectLst/>
                <a:latin typeface="+mn-lt"/>
                <a:ea typeface="+mn-ea"/>
                <a:cs typeface="+mn-cs"/>
              </a:rPr>
              <a:t>一词听上去更像是一项合理计划”（</a:t>
            </a:r>
            <a:r>
              <a:rPr lang="en-US" altLang="zh-CN" sz="1200" kern="1200" dirty="0" smtClean="0">
                <a:solidFill>
                  <a:schemeClr val="tx1"/>
                </a:solidFill>
                <a:effectLst/>
                <a:latin typeface="+mn-lt"/>
                <a:ea typeface="+mn-ea"/>
                <a:cs typeface="+mn-cs"/>
              </a:rPr>
              <a:t>the additional phrase "initiatives" makes most sense and sound like a legitimate program</a:t>
            </a:r>
            <a:r>
              <a:rPr lang="zh-CN" altLang="zh-CN" sz="1200" kern="1200" dirty="0" smtClean="0">
                <a:solidFill>
                  <a:schemeClr val="tx1"/>
                </a:solidFill>
                <a:effectLst/>
                <a:latin typeface="+mn-lt"/>
                <a:ea typeface="+mn-ea"/>
                <a:cs typeface="+mn-cs"/>
              </a:rPr>
              <a:t>），等。</a:t>
            </a:r>
            <a:endParaRPr lang="zh-CN" altLang="en-US" dirty="0"/>
          </a:p>
        </p:txBody>
      </p:sp>
      <p:sp>
        <p:nvSpPr>
          <p:cNvPr id="4" name="灯片编号占位符 3"/>
          <p:cNvSpPr>
            <a:spLocks noGrp="1"/>
          </p:cNvSpPr>
          <p:nvPr>
            <p:ph type="sldNum" sz="quarter" idx="10"/>
          </p:nvPr>
        </p:nvSpPr>
        <p:spPr/>
        <p:txBody>
          <a:bodyPr/>
          <a:lstStyle/>
          <a:p>
            <a:fld id="{E387DD12-6975-4D71-BE41-E87367700F60}" type="slidenum">
              <a:rPr lang="zh-CN" altLang="en-US" smtClean="0"/>
              <a:t>16</a:t>
            </a:fld>
            <a:endParaRPr lang="zh-CN" altLang="en-US"/>
          </a:p>
        </p:txBody>
      </p:sp>
    </p:spTree>
    <p:extLst>
      <p:ext uri="{BB962C8B-B14F-4D97-AF65-F5344CB8AC3E}">
        <p14:creationId xmlns:p14="http://schemas.microsoft.com/office/powerpoint/2010/main" val="3917067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 y="746125"/>
            <a:ext cx="6629400" cy="3730625"/>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选择比例最高的是</a:t>
            </a:r>
            <a:r>
              <a:rPr lang="en-US" altLang="zh-CN" sz="1200" kern="1200" dirty="0" smtClean="0">
                <a:solidFill>
                  <a:schemeClr val="tx1"/>
                </a:solidFill>
                <a:effectLst/>
                <a:latin typeface="+mn-lt"/>
                <a:ea typeface="+mn-ea"/>
                <a:cs typeface="+mn-cs"/>
              </a:rPr>
              <a:t>C</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41.1%</a:t>
            </a:r>
            <a:r>
              <a:rPr lang="zh-CN" altLang="zh-CN" sz="1200" kern="1200" dirty="0" smtClean="0">
                <a:solidFill>
                  <a:schemeClr val="tx1"/>
                </a:solidFill>
                <a:effectLst/>
                <a:latin typeface="+mn-lt"/>
                <a:ea typeface="+mn-ea"/>
                <a:cs typeface="+mn-cs"/>
              </a:rPr>
              <a:t>），此译法被认为“最流畅”（</a:t>
            </a:r>
            <a:r>
              <a:rPr lang="en-US" altLang="zh-CN" sz="1200" kern="1200" dirty="0" smtClean="0">
                <a:solidFill>
                  <a:schemeClr val="tx1"/>
                </a:solidFill>
                <a:effectLst/>
                <a:latin typeface="+mn-lt"/>
                <a:ea typeface="+mn-ea"/>
                <a:cs typeface="+mn-cs"/>
              </a:rPr>
              <a:t>it flows best</a:t>
            </a:r>
            <a:r>
              <a:rPr lang="zh-CN" altLang="zh-CN" sz="1200" kern="1200" dirty="0" smtClean="0">
                <a:solidFill>
                  <a:schemeClr val="tx1"/>
                </a:solidFill>
                <a:effectLst/>
                <a:latin typeface="+mn-lt"/>
                <a:ea typeface="+mn-ea"/>
                <a:cs typeface="+mn-cs"/>
              </a:rPr>
              <a:t>）；“信息清楚简单”（</a:t>
            </a:r>
            <a:r>
              <a:rPr lang="en-US" altLang="zh-CN" sz="1200" kern="1200" dirty="0" smtClean="0">
                <a:solidFill>
                  <a:schemeClr val="tx1"/>
                </a:solidFill>
                <a:effectLst/>
                <a:latin typeface="+mn-lt"/>
                <a:ea typeface="+mn-ea"/>
                <a:cs typeface="+mn-cs"/>
              </a:rPr>
              <a:t>clear and simple message</a:t>
            </a:r>
            <a:r>
              <a:rPr lang="zh-CN" altLang="zh-CN" sz="1200" kern="1200" dirty="0" smtClean="0">
                <a:solidFill>
                  <a:schemeClr val="tx1"/>
                </a:solidFill>
                <a:effectLst/>
                <a:latin typeface="+mn-lt"/>
                <a:ea typeface="+mn-ea"/>
                <a:cs typeface="+mn-cs"/>
              </a:rPr>
              <a:t>）；“最直截了当”（</a:t>
            </a:r>
            <a:r>
              <a:rPr lang="en-US" altLang="zh-CN" sz="1200" kern="1200" dirty="0" smtClean="0">
                <a:solidFill>
                  <a:schemeClr val="tx1"/>
                </a:solidFill>
                <a:effectLst/>
                <a:latin typeface="+mn-lt"/>
                <a:ea typeface="+mn-ea"/>
                <a:cs typeface="+mn-cs"/>
              </a:rPr>
              <a:t>the most straight forward</a:t>
            </a:r>
            <a:r>
              <a:rPr lang="zh-CN" altLang="zh-CN" sz="1200" kern="1200" dirty="0" smtClean="0">
                <a:solidFill>
                  <a:schemeClr val="tx1"/>
                </a:solidFill>
                <a:effectLst/>
                <a:latin typeface="+mn-lt"/>
                <a:ea typeface="+mn-ea"/>
                <a:cs typeface="+mn-cs"/>
              </a:rPr>
              <a:t>）；“权力应该与责任相伴”（</a:t>
            </a:r>
            <a:r>
              <a:rPr lang="en-US" altLang="zh-CN" sz="1200" kern="1200" dirty="0" smtClean="0">
                <a:solidFill>
                  <a:schemeClr val="tx1"/>
                </a:solidFill>
                <a:effectLst/>
                <a:latin typeface="+mn-lt"/>
                <a:ea typeface="+mn-ea"/>
                <a:cs typeface="+mn-cs"/>
              </a:rPr>
              <a:t>power should come with responsibility</a:t>
            </a:r>
            <a:r>
              <a:rPr lang="zh-CN" altLang="zh-CN" sz="1200" kern="1200" dirty="0" smtClean="0">
                <a:solidFill>
                  <a:schemeClr val="tx1"/>
                </a:solidFill>
                <a:effectLst/>
                <a:latin typeface="+mn-lt"/>
                <a:ea typeface="+mn-ea"/>
                <a:cs typeface="+mn-cs"/>
              </a:rPr>
              <a:t>）等。选择比例次高的为</a:t>
            </a:r>
            <a:r>
              <a:rPr lang="en-US" altLang="zh-CN" sz="1200" kern="1200" dirty="0" smtClean="0">
                <a:solidFill>
                  <a:schemeClr val="tx1"/>
                </a:solidFill>
                <a:effectLst/>
                <a:latin typeface="+mn-lt"/>
                <a:ea typeface="+mn-ea"/>
                <a:cs typeface="+mn-cs"/>
              </a:rPr>
              <a:t> D</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30%</a:t>
            </a:r>
            <a:r>
              <a:rPr lang="zh-CN" altLang="zh-CN" sz="1200" kern="1200" dirty="0" smtClean="0">
                <a:solidFill>
                  <a:schemeClr val="tx1"/>
                </a:solidFill>
                <a:effectLst/>
                <a:latin typeface="+mn-lt"/>
                <a:ea typeface="+mn-ea"/>
                <a:cs typeface="+mn-cs"/>
              </a:rPr>
              <a:t>），理由包括“听上去最好”（</a:t>
            </a:r>
            <a:r>
              <a:rPr lang="en-US" altLang="zh-CN" sz="1200" kern="1200" dirty="0" smtClean="0">
                <a:solidFill>
                  <a:schemeClr val="tx1"/>
                </a:solidFill>
                <a:effectLst/>
                <a:latin typeface="+mn-lt"/>
                <a:ea typeface="+mn-ea"/>
                <a:cs typeface="+mn-cs"/>
              </a:rPr>
              <a:t>sounds best</a:t>
            </a:r>
            <a:r>
              <a:rPr lang="zh-CN" altLang="zh-CN" sz="1200" kern="1200" dirty="0" smtClean="0">
                <a:solidFill>
                  <a:schemeClr val="tx1"/>
                </a:solidFill>
                <a:effectLst/>
                <a:latin typeface="+mn-lt"/>
                <a:ea typeface="+mn-ea"/>
                <a:cs typeface="+mn-cs"/>
              </a:rPr>
              <a:t>）；“更有逻辑性”（</a:t>
            </a:r>
            <a:r>
              <a:rPr lang="en-US" altLang="zh-CN" sz="1200" kern="1200" dirty="0" smtClean="0">
                <a:solidFill>
                  <a:schemeClr val="tx1"/>
                </a:solidFill>
                <a:effectLst/>
                <a:latin typeface="+mn-lt"/>
                <a:ea typeface="+mn-ea"/>
                <a:cs typeface="+mn-cs"/>
              </a:rPr>
              <a:t>the most logical</a:t>
            </a:r>
            <a:r>
              <a:rPr lang="zh-CN" altLang="zh-CN" sz="1200" kern="1200" dirty="0" smtClean="0">
                <a:solidFill>
                  <a:schemeClr val="tx1"/>
                </a:solidFill>
                <a:effectLst/>
                <a:latin typeface="+mn-lt"/>
                <a:ea typeface="+mn-ea"/>
                <a:cs typeface="+mn-cs"/>
              </a:rPr>
              <a:t>）；“远离腐败”（</a:t>
            </a:r>
            <a:r>
              <a:rPr lang="en-US" altLang="zh-CN" sz="1200" kern="1200" dirty="0" smtClean="0">
                <a:solidFill>
                  <a:schemeClr val="tx1"/>
                </a:solidFill>
                <a:effectLst/>
                <a:latin typeface="+mn-lt"/>
                <a:ea typeface="+mn-ea"/>
                <a:cs typeface="+mn-cs"/>
              </a:rPr>
              <a:t>it wards off corruption</a:t>
            </a:r>
            <a:r>
              <a:rPr lang="zh-CN" altLang="zh-CN" sz="1200" kern="1200" dirty="0" smtClean="0">
                <a:solidFill>
                  <a:schemeClr val="tx1"/>
                </a:solidFill>
                <a:effectLst/>
                <a:latin typeface="+mn-lt"/>
                <a:ea typeface="+mn-ea"/>
                <a:cs typeface="+mn-cs"/>
              </a:rPr>
              <a:t>）；“不管谁掌权，都必须依法”</a:t>
            </a:r>
            <a:r>
              <a:rPr lang="en-US" altLang="zh-CN" sz="1200" kern="1200" dirty="0" smtClean="0">
                <a:solidFill>
                  <a:schemeClr val="tx1"/>
                </a:solidFill>
                <a:effectLst/>
                <a:latin typeface="+mn-lt"/>
                <a:ea typeface="+mn-ea"/>
                <a:cs typeface="+mn-cs"/>
              </a:rPr>
              <a:t>(laws should be upheld no matter who is in charge)</a:t>
            </a:r>
            <a:r>
              <a:rPr lang="zh-CN" altLang="zh-CN" sz="1200" kern="1200" dirty="0" smtClean="0">
                <a:solidFill>
                  <a:schemeClr val="tx1"/>
                </a:solidFill>
                <a:effectLst/>
                <a:latin typeface="+mn-lt"/>
                <a:ea typeface="+mn-ea"/>
                <a:cs typeface="+mn-cs"/>
              </a:rPr>
              <a:t>，等 。</a:t>
            </a:r>
            <a:endParaRPr lang="zh-CN" altLang="en-US" dirty="0"/>
          </a:p>
        </p:txBody>
      </p:sp>
      <p:sp>
        <p:nvSpPr>
          <p:cNvPr id="4" name="灯片编号占位符 3"/>
          <p:cNvSpPr>
            <a:spLocks noGrp="1"/>
          </p:cNvSpPr>
          <p:nvPr>
            <p:ph type="sldNum" sz="quarter" idx="10"/>
          </p:nvPr>
        </p:nvSpPr>
        <p:spPr/>
        <p:txBody>
          <a:bodyPr/>
          <a:lstStyle/>
          <a:p>
            <a:fld id="{E387DD12-6975-4D71-BE41-E87367700F60}" type="slidenum">
              <a:rPr lang="zh-CN" altLang="en-US" smtClean="0"/>
              <a:t>17</a:t>
            </a:fld>
            <a:endParaRPr lang="zh-CN" altLang="en-US"/>
          </a:p>
        </p:txBody>
      </p:sp>
    </p:spTree>
    <p:extLst>
      <p:ext uri="{BB962C8B-B14F-4D97-AF65-F5344CB8AC3E}">
        <p14:creationId xmlns:p14="http://schemas.microsoft.com/office/powerpoint/2010/main" val="2697303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 y="746125"/>
            <a:ext cx="6629400" cy="3730625"/>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36.7%</a:t>
            </a:r>
            <a:r>
              <a:rPr lang="zh-CN" altLang="zh-CN" sz="1200" kern="1200" dirty="0" smtClean="0">
                <a:solidFill>
                  <a:schemeClr val="tx1"/>
                </a:solidFill>
                <a:effectLst/>
                <a:latin typeface="+mn-lt"/>
                <a:ea typeface="+mn-ea"/>
                <a:cs typeface="+mn-cs"/>
              </a:rPr>
              <a:t>的人选择了</a:t>
            </a:r>
            <a:r>
              <a:rPr lang="en-US" altLang="zh-CN" sz="1200" kern="1200" dirty="0" smtClean="0">
                <a:solidFill>
                  <a:schemeClr val="tx1"/>
                </a:solidFill>
                <a:effectLst/>
                <a:latin typeface="+mn-lt"/>
                <a:ea typeface="+mn-ea"/>
                <a:cs typeface="+mn-cs"/>
              </a:rPr>
              <a:t>D </a:t>
            </a:r>
            <a:r>
              <a:rPr lang="zh-CN" altLang="zh-CN" sz="1200" kern="1200" dirty="0" smtClean="0">
                <a:solidFill>
                  <a:schemeClr val="tx1"/>
                </a:solidFill>
                <a:effectLst/>
                <a:latin typeface="+mn-lt"/>
                <a:ea typeface="+mn-ea"/>
                <a:cs typeface="+mn-cs"/>
              </a:rPr>
              <a:t>，因为“句子更流畅”（</a:t>
            </a:r>
            <a:r>
              <a:rPr lang="en-US" altLang="zh-CN" sz="1200" kern="1200" dirty="0" smtClean="0">
                <a:solidFill>
                  <a:schemeClr val="tx1"/>
                </a:solidFill>
                <a:effectLst/>
                <a:latin typeface="+mn-lt"/>
                <a:ea typeface="+mn-ea"/>
                <a:cs typeface="+mn-cs"/>
              </a:rPr>
              <a:t>It flows best</a:t>
            </a:r>
            <a:r>
              <a:rPr lang="zh-CN" altLang="zh-CN" sz="1200" kern="1200" dirty="0" smtClean="0">
                <a:solidFill>
                  <a:schemeClr val="tx1"/>
                </a:solidFill>
                <a:effectLst/>
                <a:latin typeface="+mn-lt"/>
                <a:ea typeface="+mn-ea"/>
                <a:cs typeface="+mn-cs"/>
              </a:rPr>
              <a:t>）；“最简单”（</a:t>
            </a:r>
            <a:r>
              <a:rPr lang="en-US" altLang="zh-CN" sz="1200" kern="1200" dirty="0" smtClean="0">
                <a:solidFill>
                  <a:schemeClr val="tx1"/>
                </a:solidFill>
                <a:effectLst/>
                <a:latin typeface="+mn-lt"/>
                <a:ea typeface="+mn-ea"/>
                <a:cs typeface="+mn-cs"/>
              </a:rPr>
              <a:t>the simplest</a:t>
            </a:r>
            <a:r>
              <a:rPr lang="zh-CN" altLang="zh-CN" sz="1200" kern="1200" dirty="0" smtClean="0">
                <a:solidFill>
                  <a:schemeClr val="tx1"/>
                </a:solidFill>
                <a:effectLst/>
                <a:latin typeface="+mn-lt"/>
                <a:ea typeface="+mn-ea"/>
                <a:cs typeface="+mn-cs"/>
              </a:rPr>
              <a:t>）；“最简练”（</a:t>
            </a:r>
            <a:r>
              <a:rPr lang="en-US" altLang="zh-CN" sz="1200" kern="1200" dirty="0" smtClean="0">
                <a:solidFill>
                  <a:schemeClr val="tx1"/>
                </a:solidFill>
                <a:effectLst/>
                <a:latin typeface="+mn-lt"/>
                <a:ea typeface="+mn-ea"/>
                <a:cs typeface="+mn-cs"/>
              </a:rPr>
              <a:t>the most concise</a:t>
            </a:r>
            <a:r>
              <a:rPr lang="zh-CN" altLang="zh-CN" sz="1200" kern="1200" dirty="0" smtClean="0">
                <a:solidFill>
                  <a:schemeClr val="tx1"/>
                </a:solidFill>
                <a:effectLst/>
                <a:latin typeface="+mn-lt"/>
                <a:ea typeface="+mn-ea"/>
                <a:cs typeface="+mn-cs"/>
              </a:rPr>
              <a:t>）；“强调中国”（</a:t>
            </a:r>
            <a:r>
              <a:rPr lang="en-US" altLang="zh-CN" sz="1200" kern="1200" dirty="0" smtClean="0">
                <a:solidFill>
                  <a:schemeClr val="tx1"/>
                </a:solidFill>
                <a:effectLst/>
                <a:latin typeface="+mn-lt"/>
                <a:ea typeface="+mn-ea"/>
                <a:cs typeface="+mn-cs"/>
              </a:rPr>
              <a:t>It emphases on China</a:t>
            </a:r>
            <a:r>
              <a:rPr lang="zh-CN" altLang="zh-CN" sz="1200" kern="1200" dirty="0" smtClean="0">
                <a:solidFill>
                  <a:schemeClr val="tx1"/>
                </a:solidFill>
                <a:effectLst/>
                <a:latin typeface="+mn-lt"/>
                <a:ea typeface="+mn-ea"/>
                <a:cs typeface="+mn-cs"/>
              </a:rPr>
              <a:t>）；“最有意义”</a:t>
            </a:r>
            <a:r>
              <a:rPr lang="en-US" altLang="zh-CN" sz="1200" kern="1200" dirty="0" smtClean="0">
                <a:solidFill>
                  <a:schemeClr val="tx1"/>
                </a:solidFill>
                <a:effectLst/>
                <a:latin typeface="+mn-lt"/>
                <a:ea typeface="+mn-ea"/>
                <a:cs typeface="+mn-cs"/>
              </a:rPr>
              <a:t>( It makes the most sense</a:t>
            </a:r>
            <a:r>
              <a:rPr lang="zh-CN" altLang="zh-CN" sz="1200" kern="1200" dirty="0" smtClean="0">
                <a:solidFill>
                  <a:schemeClr val="tx1"/>
                </a:solidFill>
                <a:effectLst/>
                <a:latin typeface="+mn-lt"/>
                <a:ea typeface="+mn-ea"/>
                <a:cs typeface="+mn-cs"/>
              </a:rPr>
              <a:t>）；“美国人喜欢说话简明扼要”（</a:t>
            </a:r>
            <a:r>
              <a:rPr lang="en-US" altLang="zh-CN" sz="1200" kern="1200" dirty="0" smtClean="0">
                <a:solidFill>
                  <a:schemeClr val="tx1"/>
                </a:solidFill>
                <a:effectLst/>
                <a:latin typeface="+mn-lt"/>
                <a:ea typeface="+mn-ea"/>
                <a:cs typeface="+mn-cs"/>
              </a:rPr>
              <a:t>Americans prefer to say things short and to the point</a:t>
            </a:r>
            <a:r>
              <a:rPr lang="zh-CN" altLang="zh-CN" sz="1200" kern="1200" dirty="0" smtClean="0">
                <a:solidFill>
                  <a:schemeClr val="tx1"/>
                </a:solidFill>
                <a:effectLst/>
                <a:latin typeface="+mn-lt"/>
                <a:ea typeface="+mn-ea"/>
                <a:cs typeface="+mn-cs"/>
              </a:rPr>
              <a:t>）；“其他译法太长了”（</a:t>
            </a:r>
            <a:r>
              <a:rPr lang="en-US" altLang="zh-CN" sz="1200" kern="1200" dirty="0" smtClean="0">
                <a:solidFill>
                  <a:schemeClr val="tx1"/>
                </a:solidFill>
                <a:effectLst/>
                <a:latin typeface="+mn-lt"/>
                <a:ea typeface="+mn-ea"/>
                <a:cs typeface="+mn-cs"/>
              </a:rPr>
              <a:t>The other answers are too long)</a:t>
            </a:r>
            <a:r>
              <a:rPr lang="zh-CN" altLang="zh-CN" sz="1200" kern="1200" dirty="0" smtClean="0">
                <a:solidFill>
                  <a:schemeClr val="tx1"/>
                </a:solidFill>
                <a:effectLst/>
                <a:latin typeface="+mn-lt"/>
                <a:ea typeface="+mn-ea"/>
                <a:cs typeface="+mn-cs"/>
              </a:rPr>
              <a:t>，等。</a:t>
            </a:r>
          </a:p>
        </p:txBody>
      </p:sp>
      <p:sp>
        <p:nvSpPr>
          <p:cNvPr id="4" name="灯片编号占位符 3"/>
          <p:cNvSpPr>
            <a:spLocks noGrp="1"/>
          </p:cNvSpPr>
          <p:nvPr>
            <p:ph type="sldNum" sz="quarter" idx="10"/>
          </p:nvPr>
        </p:nvSpPr>
        <p:spPr/>
        <p:txBody>
          <a:bodyPr/>
          <a:lstStyle/>
          <a:p>
            <a:fld id="{E387DD12-6975-4D71-BE41-E87367700F60}" type="slidenum">
              <a:rPr lang="zh-CN" altLang="en-US" smtClean="0"/>
              <a:t>18</a:t>
            </a:fld>
            <a:endParaRPr lang="zh-CN" altLang="en-US"/>
          </a:p>
        </p:txBody>
      </p:sp>
    </p:spTree>
    <p:extLst>
      <p:ext uri="{BB962C8B-B14F-4D97-AF65-F5344CB8AC3E}">
        <p14:creationId xmlns:p14="http://schemas.microsoft.com/office/powerpoint/2010/main" val="3267769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 y="746125"/>
            <a:ext cx="6629400" cy="3730625"/>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选择比例占三成以上的是</a:t>
            </a:r>
            <a:r>
              <a:rPr lang="en-US" altLang="zh-CN" sz="1200" kern="1200" dirty="0" smtClean="0">
                <a:solidFill>
                  <a:schemeClr val="tx1"/>
                </a:solidFill>
                <a:effectLst/>
                <a:latin typeface="+mn-lt"/>
                <a:ea typeface="+mn-ea"/>
                <a:cs typeface="+mn-cs"/>
              </a:rPr>
              <a:t>A</a:t>
            </a:r>
            <a:r>
              <a:rPr lang="zh-CN" altLang="zh-CN" sz="1200" kern="1200" dirty="0" smtClean="0">
                <a:solidFill>
                  <a:schemeClr val="tx1"/>
                </a:solidFill>
                <a:effectLst/>
                <a:latin typeface="+mn-lt"/>
                <a:ea typeface="+mn-ea"/>
                <a:cs typeface="+mn-cs"/>
              </a:rPr>
              <a:t>和</a:t>
            </a:r>
            <a:r>
              <a:rPr lang="en-US" altLang="zh-CN" sz="1200" kern="1200" dirty="0" smtClean="0">
                <a:solidFill>
                  <a:schemeClr val="tx1"/>
                </a:solidFill>
                <a:effectLst/>
                <a:latin typeface="+mn-lt"/>
                <a:ea typeface="+mn-ea"/>
                <a:cs typeface="+mn-cs"/>
              </a:rPr>
              <a:t>C</a:t>
            </a:r>
            <a:r>
              <a:rPr lang="zh-CN" altLang="zh-CN" sz="1200" kern="1200" dirty="0" smtClean="0">
                <a:solidFill>
                  <a:schemeClr val="tx1"/>
                </a:solidFill>
                <a:effectLst/>
                <a:latin typeface="+mn-lt"/>
                <a:ea typeface="+mn-ea"/>
                <a:cs typeface="+mn-cs"/>
              </a:rPr>
              <a:t>，前者被认为“与中国的远景相关”（</a:t>
            </a:r>
            <a:r>
              <a:rPr lang="en-US" altLang="zh-CN" sz="1200" kern="1200" dirty="0" smtClean="0">
                <a:solidFill>
                  <a:schemeClr val="tx1"/>
                </a:solidFill>
                <a:effectLst/>
                <a:latin typeface="+mn-lt"/>
                <a:ea typeface="+mn-ea"/>
                <a:cs typeface="+mn-cs"/>
              </a:rPr>
              <a:t>It is to do with China’s vision</a:t>
            </a:r>
            <a:r>
              <a:rPr lang="zh-CN" altLang="zh-CN" sz="1200" kern="1200" dirty="0" smtClean="0">
                <a:solidFill>
                  <a:schemeClr val="tx1"/>
                </a:solidFill>
                <a:effectLst/>
                <a:latin typeface="+mn-lt"/>
                <a:ea typeface="+mn-ea"/>
                <a:cs typeface="+mn-cs"/>
              </a:rPr>
              <a:t>）；“描述了中国发展观”（</a:t>
            </a:r>
            <a:r>
              <a:rPr lang="en-US" altLang="zh-CN" sz="1200" kern="1200" dirty="0" smtClean="0">
                <a:solidFill>
                  <a:schemeClr val="tx1"/>
                </a:solidFill>
                <a:effectLst/>
                <a:latin typeface="+mn-lt"/>
                <a:ea typeface="+mn-ea"/>
                <a:cs typeface="+mn-cs"/>
              </a:rPr>
              <a:t>It describes the way China views on development</a:t>
            </a:r>
            <a:r>
              <a:rPr lang="zh-CN" altLang="zh-CN" sz="1200" kern="1200" dirty="0" smtClean="0">
                <a:solidFill>
                  <a:schemeClr val="tx1"/>
                </a:solidFill>
                <a:effectLst/>
                <a:latin typeface="+mn-lt"/>
                <a:ea typeface="+mn-ea"/>
                <a:cs typeface="+mn-cs"/>
              </a:rPr>
              <a:t>）等。后者被认为“最有逻辑”（</a:t>
            </a:r>
            <a:r>
              <a:rPr lang="en-US" altLang="zh-CN" sz="1200" kern="1200" dirty="0" smtClean="0">
                <a:solidFill>
                  <a:schemeClr val="tx1"/>
                </a:solidFill>
                <a:effectLst/>
                <a:latin typeface="+mn-lt"/>
                <a:ea typeface="+mn-ea"/>
                <a:cs typeface="+mn-cs"/>
              </a:rPr>
              <a:t>most logical</a:t>
            </a:r>
            <a:r>
              <a:rPr lang="zh-CN" altLang="zh-CN" sz="1200" kern="1200" dirty="0" smtClean="0">
                <a:solidFill>
                  <a:schemeClr val="tx1"/>
                </a:solidFill>
                <a:effectLst/>
                <a:latin typeface="+mn-lt"/>
                <a:ea typeface="+mn-ea"/>
                <a:cs typeface="+mn-cs"/>
              </a:rPr>
              <a:t>）；“这是一个概念，而不是一个平台或理论”（</a:t>
            </a:r>
            <a:r>
              <a:rPr lang="en-US" altLang="zh-CN" sz="1200" kern="1200" dirty="0" smtClean="0">
                <a:solidFill>
                  <a:schemeClr val="tx1"/>
                </a:solidFill>
                <a:effectLst/>
                <a:latin typeface="+mn-lt"/>
                <a:ea typeface="+mn-ea"/>
                <a:cs typeface="+mn-cs"/>
              </a:rPr>
              <a:t>it's a concept rather than a platform or a theory</a:t>
            </a:r>
            <a:r>
              <a:rPr lang="zh-CN" altLang="zh-CN" sz="1200" kern="1200" dirty="0" smtClean="0">
                <a:solidFill>
                  <a:schemeClr val="tx1"/>
                </a:solidFill>
                <a:effectLst/>
                <a:latin typeface="+mn-lt"/>
                <a:ea typeface="+mn-ea"/>
                <a:cs typeface="+mn-cs"/>
              </a:rPr>
              <a:t>）；“‘观’是‘观点’的意思“（观</a:t>
            </a:r>
            <a:r>
              <a:rPr lang="en-US" altLang="zh-CN" sz="1200" kern="1200" dirty="0" smtClean="0">
                <a:solidFill>
                  <a:schemeClr val="tx1"/>
                </a:solidFill>
                <a:effectLst/>
                <a:latin typeface="+mn-lt"/>
                <a:ea typeface="+mn-ea"/>
                <a:cs typeface="+mn-cs"/>
              </a:rPr>
              <a:t> is probably related to </a:t>
            </a:r>
            <a:r>
              <a:rPr lang="zh-CN" altLang="zh-CN" sz="1200" kern="1200" dirty="0" smtClean="0">
                <a:solidFill>
                  <a:schemeClr val="tx1"/>
                </a:solidFill>
                <a:effectLst/>
                <a:latin typeface="+mn-lt"/>
                <a:ea typeface="+mn-ea"/>
                <a:cs typeface="+mn-cs"/>
              </a:rPr>
              <a:t>观点</a:t>
            </a:r>
            <a:r>
              <a:rPr lang="en-US" altLang="zh-CN" sz="1200" kern="1200" dirty="0" smtClean="0">
                <a:solidFill>
                  <a:schemeClr val="tx1"/>
                </a:solidFill>
                <a:effectLst/>
                <a:latin typeface="+mn-lt"/>
                <a:ea typeface="+mn-ea"/>
                <a:cs typeface="+mn-cs"/>
              </a:rPr>
              <a:t> which means viewpoint</a:t>
            </a:r>
            <a:r>
              <a:rPr lang="zh-CN" altLang="zh-CN" sz="1200" kern="1200" dirty="0" smtClean="0">
                <a:solidFill>
                  <a:schemeClr val="tx1"/>
                </a:solidFill>
                <a:effectLst/>
                <a:latin typeface="+mn-lt"/>
                <a:ea typeface="+mn-ea"/>
                <a:cs typeface="+mn-cs"/>
              </a:rPr>
              <a:t>），等 。</a:t>
            </a:r>
          </a:p>
        </p:txBody>
      </p:sp>
      <p:sp>
        <p:nvSpPr>
          <p:cNvPr id="4" name="灯片编号占位符 3"/>
          <p:cNvSpPr>
            <a:spLocks noGrp="1"/>
          </p:cNvSpPr>
          <p:nvPr>
            <p:ph type="sldNum" sz="quarter" idx="10"/>
          </p:nvPr>
        </p:nvSpPr>
        <p:spPr/>
        <p:txBody>
          <a:bodyPr/>
          <a:lstStyle/>
          <a:p>
            <a:fld id="{E387DD12-6975-4D71-BE41-E87367700F60}" type="slidenum">
              <a:rPr lang="zh-CN" altLang="en-US" smtClean="0"/>
              <a:t>19</a:t>
            </a:fld>
            <a:endParaRPr lang="zh-CN" altLang="en-US"/>
          </a:p>
        </p:txBody>
      </p:sp>
    </p:spTree>
    <p:extLst>
      <p:ext uri="{BB962C8B-B14F-4D97-AF65-F5344CB8AC3E}">
        <p14:creationId xmlns:p14="http://schemas.microsoft.com/office/powerpoint/2010/main" val="1251151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 y="746125"/>
            <a:ext cx="6629400" cy="3730625"/>
          </a:xfrm>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45.6%</a:t>
            </a:r>
            <a:r>
              <a:rPr lang="zh-CN" altLang="zh-CN" sz="1200" kern="1200" dirty="0" smtClean="0">
                <a:solidFill>
                  <a:schemeClr val="tx1"/>
                </a:solidFill>
                <a:effectLst/>
                <a:latin typeface="+mn-lt"/>
                <a:ea typeface="+mn-ea"/>
                <a:cs typeface="+mn-cs"/>
              </a:rPr>
              <a:t>的人选择了</a:t>
            </a:r>
            <a:r>
              <a:rPr lang="en-US" altLang="zh-CN" sz="1200" kern="1200" dirty="0" smtClean="0">
                <a:solidFill>
                  <a:schemeClr val="tx1"/>
                </a:solidFill>
                <a:effectLst/>
                <a:latin typeface="+mn-lt"/>
                <a:ea typeface="+mn-ea"/>
                <a:cs typeface="+mn-cs"/>
              </a:rPr>
              <a:t>D</a:t>
            </a:r>
            <a:r>
              <a:rPr lang="zh-CN" altLang="zh-CN" sz="1200" kern="1200" dirty="0" smtClean="0">
                <a:solidFill>
                  <a:schemeClr val="tx1"/>
                </a:solidFill>
                <a:effectLst/>
                <a:latin typeface="+mn-lt"/>
                <a:ea typeface="+mn-ea"/>
                <a:cs typeface="+mn-cs"/>
              </a:rPr>
              <a:t>，理由主要包括“最适合”（</a:t>
            </a:r>
            <a:r>
              <a:rPr lang="en-US" altLang="zh-CN" sz="1200" kern="1200" dirty="0" smtClean="0">
                <a:solidFill>
                  <a:schemeClr val="tx1"/>
                </a:solidFill>
                <a:effectLst/>
                <a:latin typeface="+mn-lt"/>
                <a:ea typeface="+mn-ea"/>
                <a:cs typeface="+mn-cs"/>
              </a:rPr>
              <a:t>the most suitable</a:t>
            </a:r>
            <a:r>
              <a:rPr lang="zh-CN" altLang="zh-CN" sz="1200" kern="1200" dirty="0" smtClean="0">
                <a:solidFill>
                  <a:schemeClr val="tx1"/>
                </a:solidFill>
                <a:effectLst/>
                <a:latin typeface="+mn-lt"/>
                <a:ea typeface="+mn-ea"/>
                <a:cs typeface="+mn-cs"/>
              </a:rPr>
              <a:t>）；“在英语中更讲得通”</a:t>
            </a:r>
            <a:r>
              <a:rPr lang="en-US" altLang="zh-CN" sz="1200" kern="1200" dirty="0" smtClean="0">
                <a:solidFill>
                  <a:schemeClr val="tx1"/>
                </a:solidFill>
                <a:effectLst/>
                <a:latin typeface="+mn-lt"/>
                <a:ea typeface="+mn-ea"/>
                <a:cs typeface="+mn-cs"/>
              </a:rPr>
              <a:t>(it makes the most sense in English)</a:t>
            </a:r>
            <a:r>
              <a:rPr lang="zh-CN" altLang="zh-CN" sz="1200" kern="1200" dirty="0" smtClean="0">
                <a:solidFill>
                  <a:schemeClr val="tx1"/>
                </a:solidFill>
                <a:effectLst/>
                <a:latin typeface="+mn-lt"/>
                <a:ea typeface="+mn-ea"/>
                <a:cs typeface="+mn-cs"/>
              </a:rPr>
              <a:t>；“更有必要”</a:t>
            </a:r>
            <a:r>
              <a:rPr lang="en-US" altLang="zh-CN" sz="1200" kern="1200" dirty="0" smtClean="0">
                <a:solidFill>
                  <a:schemeClr val="tx1"/>
                </a:solidFill>
                <a:effectLst/>
                <a:latin typeface="+mn-lt"/>
                <a:ea typeface="+mn-ea"/>
                <a:cs typeface="+mn-cs"/>
              </a:rPr>
              <a:t>(more necessary)</a:t>
            </a:r>
            <a:r>
              <a:rPr lang="zh-CN" altLang="zh-CN" sz="1200" kern="1200" dirty="0" smtClean="0">
                <a:solidFill>
                  <a:schemeClr val="tx1"/>
                </a:solidFill>
                <a:effectLst/>
                <a:latin typeface="+mn-lt"/>
                <a:ea typeface="+mn-ea"/>
                <a:cs typeface="+mn-cs"/>
              </a:rPr>
              <a:t>；“中国产生许多污染”（</a:t>
            </a:r>
            <a:r>
              <a:rPr lang="en-US" altLang="zh-CN" sz="1200" kern="1200" dirty="0" smtClean="0">
                <a:solidFill>
                  <a:schemeClr val="tx1"/>
                </a:solidFill>
                <a:effectLst/>
                <a:latin typeface="+mn-lt"/>
                <a:ea typeface="+mn-ea"/>
                <a:cs typeface="+mn-cs"/>
              </a:rPr>
              <a:t>China produces a lot of pollution</a:t>
            </a:r>
            <a:r>
              <a:rPr lang="zh-CN" altLang="zh-CN" sz="1200" kern="1200" dirty="0" smtClean="0">
                <a:solidFill>
                  <a:schemeClr val="tx1"/>
                </a:solidFill>
                <a:effectLst/>
                <a:latin typeface="+mn-lt"/>
                <a:ea typeface="+mn-ea"/>
                <a:cs typeface="+mn-cs"/>
              </a:rPr>
              <a:t>）；“需要提高公众的生态文明意识”（</a:t>
            </a:r>
            <a:r>
              <a:rPr lang="en-US" altLang="zh-CN" sz="1200" kern="1200" dirty="0" smtClean="0">
                <a:solidFill>
                  <a:schemeClr val="tx1"/>
                </a:solidFill>
                <a:effectLst/>
                <a:latin typeface="+mn-lt"/>
                <a:ea typeface="+mn-ea"/>
                <a:cs typeface="+mn-cs"/>
              </a:rPr>
              <a:t>A lot of awareness needs to be brought to the attention to the general public</a:t>
            </a:r>
            <a:r>
              <a:rPr lang="zh-CN" altLang="zh-CN" sz="1200" kern="1200" dirty="0" smtClean="0">
                <a:solidFill>
                  <a:schemeClr val="tx1"/>
                </a:solidFill>
                <a:effectLst/>
                <a:latin typeface="+mn-lt"/>
                <a:ea typeface="+mn-ea"/>
                <a:cs typeface="+mn-cs"/>
              </a:rPr>
              <a:t>）；“展示环境的未来变化趋势”（</a:t>
            </a:r>
            <a:r>
              <a:rPr lang="en-US" altLang="zh-CN" sz="1200" kern="1200" dirty="0" smtClean="0">
                <a:solidFill>
                  <a:schemeClr val="tx1"/>
                </a:solidFill>
                <a:effectLst/>
                <a:latin typeface="+mn-lt"/>
                <a:ea typeface="+mn-ea"/>
                <a:cs typeface="+mn-cs"/>
              </a:rPr>
              <a:t>It shows future progression for the environment</a:t>
            </a:r>
            <a:r>
              <a:rPr lang="zh-CN" altLang="zh-CN" sz="1200" kern="1200" dirty="0" smtClean="0">
                <a:solidFill>
                  <a:schemeClr val="tx1"/>
                </a:solidFill>
                <a:effectLst/>
                <a:latin typeface="+mn-lt"/>
                <a:ea typeface="+mn-ea"/>
                <a:cs typeface="+mn-cs"/>
              </a:rPr>
              <a:t>）；“更适合中国国情”（</a:t>
            </a:r>
            <a:r>
              <a:rPr lang="en-US" altLang="zh-CN" sz="1200" kern="1200" dirty="0" smtClean="0">
                <a:solidFill>
                  <a:schemeClr val="tx1"/>
                </a:solidFill>
                <a:effectLst/>
                <a:latin typeface="+mn-lt"/>
                <a:ea typeface="+mn-ea"/>
                <a:cs typeface="+mn-cs"/>
              </a:rPr>
              <a:t>It fits for China’s situation</a:t>
            </a:r>
            <a:r>
              <a:rPr lang="zh-CN" altLang="zh-CN" sz="1200" kern="1200" dirty="0" smtClean="0">
                <a:solidFill>
                  <a:schemeClr val="tx1"/>
                </a:solidFill>
                <a:effectLst/>
                <a:latin typeface="+mn-lt"/>
                <a:ea typeface="+mn-ea"/>
                <a:cs typeface="+mn-cs"/>
              </a:rPr>
              <a:t>）；“提高中国人的生态环境意识，使他们能够为后代做正确的事”（</a:t>
            </a:r>
            <a:r>
              <a:rPr lang="en-US" altLang="zh-CN" sz="1200" kern="1200" dirty="0" smtClean="0">
                <a:solidFill>
                  <a:schemeClr val="tx1"/>
                </a:solidFill>
                <a:effectLst/>
                <a:latin typeface="+mn-lt"/>
                <a:ea typeface="+mn-ea"/>
                <a:cs typeface="+mn-cs"/>
              </a:rPr>
              <a:t>It raises Chinese people’s ecological awareness, so they can do the right thing to further generation</a:t>
            </a:r>
            <a:r>
              <a:rPr lang="zh-CN" altLang="zh-CN" sz="1200" kern="1200" dirty="0" smtClean="0">
                <a:solidFill>
                  <a:schemeClr val="tx1"/>
                </a:solidFill>
                <a:effectLst/>
                <a:latin typeface="+mn-lt"/>
                <a:ea typeface="+mn-ea"/>
                <a:cs typeface="+mn-cs"/>
              </a:rPr>
              <a:t>）；“适合句子结构”</a:t>
            </a:r>
            <a:r>
              <a:rPr lang="en-US" altLang="zh-CN" sz="1200" kern="1200" dirty="0" smtClean="0">
                <a:solidFill>
                  <a:schemeClr val="tx1"/>
                </a:solidFill>
                <a:effectLst/>
                <a:latin typeface="+mn-lt"/>
                <a:ea typeface="+mn-ea"/>
                <a:cs typeface="+mn-cs"/>
              </a:rPr>
              <a:t>(It fits well into the sentence structure)</a:t>
            </a:r>
            <a:r>
              <a:rPr lang="zh-CN" altLang="zh-CN" sz="1200" kern="1200" dirty="0" smtClean="0">
                <a:solidFill>
                  <a:schemeClr val="tx1"/>
                </a:solidFill>
                <a:effectLst/>
                <a:latin typeface="+mn-lt"/>
                <a:ea typeface="+mn-ea"/>
                <a:cs typeface="+mn-cs"/>
              </a:rPr>
              <a:t>，等。</a:t>
            </a:r>
            <a:endParaRPr lang="zh-CN" altLang="en-US" dirty="0"/>
          </a:p>
        </p:txBody>
      </p:sp>
      <p:sp>
        <p:nvSpPr>
          <p:cNvPr id="4" name="灯片编号占位符 3"/>
          <p:cNvSpPr>
            <a:spLocks noGrp="1"/>
          </p:cNvSpPr>
          <p:nvPr>
            <p:ph type="sldNum" sz="quarter" idx="10"/>
          </p:nvPr>
        </p:nvSpPr>
        <p:spPr/>
        <p:txBody>
          <a:bodyPr/>
          <a:lstStyle/>
          <a:p>
            <a:fld id="{E387DD12-6975-4D71-BE41-E87367700F60}" type="slidenum">
              <a:rPr lang="zh-CN" altLang="en-US" smtClean="0"/>
              <a:t>20</a:t>
            </a:fld>
            <a:endParaRPr lang="zh-CN" altLang="en-US"/>
          </a:p>
        </p:txBody>
      </p:sp>
    </p:spTree>
    <p:extLst>
      <p:ext uri="{BB962C8B-B14F-4D97-AF65-F5344CB8AC3E}">
        <p14:creationId xmlns:p14="http://schemas.microsoft.com/office/powerpoint/2010/main" val="3384344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 y="746125"/>
            <a:ext cx="6629400" cy="3730625"/>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此条目的几种译法在被调查者中的接受度较平衡，选择比例比较分散，没有一个超过</a:t>
            </a:r>
            <a:r>
              <a:rPr lang="en-US" altLang="zh-CN" sz="1200" kern="1200" dirty="0" smtClean="0">
                <a:solidFill>
                  <a:schemeClr val="tx1"/>
                </a:solidFill>
                <a:effectLst/>
                <a:latin typeface="+mn-lt"/>
                <a:ea typeface="+mn-ea"/>
                <a:cs typeface="+mn-cs"/>
              </a:rPr>
              <a:t>30%</a:t>
            </a:r>
            <a:r>
              <a:rPr lang="zh-CN" altLang="zh-CN" sz="1200" kern="1200" dirty="0" smtClean="0">
                <a:solidFill>
                  <a:schemeClr val="tx1"/>
                </a:solidFill>
                <a:effectLst/>
                <a:latin typeface="+mn-lt"/>
                <a:ea typeface="+mn-ea"/>
                <a:cs typeface="+mn-cs"/>
              </a:rPr>
              <a:t>的选项。没做选择的一人（</a:t>
            </a:r>
            <a:r>
              <a:rPr lang="en-US" altLang="zh-CN" sz="1200" kern="1200" dirty="0" smtClean="0">
                <a:solidFill>
                  <a:schemeClr val="tx1"/>
                </a:solidFill>
                <a:effectLst/>
                <a:latin typeface="+mn-lt"/>
                <a:ea typeface="+mn-ea"/>
                <a:cs typeface="+mn-cs"/>
              </a:rPr>
              <a:t>1.1%</a:t>
            </a:r>
            <a:r>
              <a:rPr lang="zh-CN" altLang="zh-CN" sz="1200" kern="1200" dirty="0" smtClean="0">
                <a:solidFill>
                  <a:schemeClr val="tx1"/>
                </a:solidFill>
                <a:effectLst/>
                <a:latin typeface="+mn-lt"/>
                <a:ea typeface="+mn-ea"/>
                <a:cs typeface="+mn-cs"/>
              </a:rPr>
              <a:t>）甚至说“老实说，我不喜欢这些选项，它们在句中都显得太过冗长。选项Ｂ和</a:t>
            </a:r>
            <a:r>
              <a:rPr lang="en-US" altLang="zh-CN" sz="1200" kern="1200" dirty="0" smtClean="0">
                <a:solidFill>
                  <a:schemeClr val="tx1"/>
                </a:solidFill>
                <a:effectLst/>
                <a:latin typeface="+mn-lt"/>
                <a:ea typeface="+mn-ea"/>
                <a:cs typeface="+mn-cs"/>
              </a:rPr>
              <a:t>C</a:t>
            </a:r>
            <a:r>
              <a:rPr lang="zh-CN" altLang="zh-CN" sz="1200" kern="1200" dirty="0" smtClean="0">
                <a:solidFill>
                  <a:schemeClr val="tx1"/>
                </a:solidFill>
                <a:effectLst/>
                <a:latin typeface="+mn-lt"/>
                <a:ea typeface="+mn-ea"/>
                <a:cs typeface="+mn-cs"/>
              </a:rPr>
              <a:t>不能传达富有和繁荣社会的意义，</a:t>
            </a:r>
            <a:r>
              <a:rPr lang="en-US" altLang="zh-CN" sz="1200" kern="1200" dirty="0" smtClean="0">
                <a:solidFill>
                  <a:schemeClr val="tx1"/>
                </a:solidFill>
                <a:effectLst/>
                <a:latin typeface="+mn-lt"/>
                <a:ea typeface="+mn-ea"/>
                <a:cs typeface="+mn-cs"/>
              </a:rPr>
              <a:t>A</a:t>
            </a:r>
            <a:r>
              <a:rPr lang="zh-CN" altLang="zh-CN" sz="1200" kern="1200" dirty="0" smtClean="0">
                <a:solidFill>
                  <a:schemeClr val="tx1"/>
                </a:solidFill>
                <a:effectLst/>
                <a:latin typeface="+mn-lt"/>
                <a:ea typeface="+mn-ea"/>
                <a:cs typeface="+mn-cs"/>
              </a:rPr>
              <a:t>中的措辞 </a:t>
            </a:r>
            <a:r>
              <a:rPr lang="en-US" altLang="zh-CN" sz="1200" kern="1200" dirty="0" smtClean="0">
                <a:solidFill>
                  <a:schemeClr val="tx1"/>
                </a:solidFill>
                <a:effectLst/>
                <a:latin typeface="+mn-lt"/>
                <a:ea typeface="+mn-ea"/>
                <a:cs typeface="+mn-cs"/>
              </a:rPr>
              <a:t>‘well-to-do’</a:t>
            </a:r>
            <a:r>
              <a:rPr lang="zh-CN" altLang="zh-CN" sz="1200" kern="1200" dirty="0" smtClean="0">
                <a:solidFill>
                  <a:schemeClr val="tx1"/>
                </a:solidFill>
                <a:effectLst/>
                <a:latin typeface="+mn-lt"/>
                <a:ea typeface="+mn-ea"/>
                <a:cs typeface="+mn-cs"/>
              </a:rPr>
              <a:t>有点过时了。”（</a:t>
            </a:r>
            <a:r>
              <a:rPr lang="en-US" altLang="zh-CN" sz="1200" kern="1200" dirty="0" smtClean="0">
                <a:solidFill>
                  <a:schemeClr val="tx1"/>
                </a:solidFill>
                <a:effectLst/>
                <a:latin typeface="+mn-lt"/>
                <a:ea typeface="+mn-ea"/>
                <a:cs typeface="+mn-cs"/>
              </a:rPr>
              <a:t>Honestly, I don’t like any of these options. They are all too wordy in a sentence. Option B or C do not convey the meaning of a wealthy or prosperous society</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and “well-to-do” in option A is a bit old-fashioned</a:t>
            </a:r>
            <a:r>
              <a:rPr lang="zh-CN" altLang="zh-CN" sz="1200" kern="1200" dirty="0" smtClean="0">
                <a:solidFill>
                  <a:schemeClr val="tx1"/>
                </a:solidFill>
                <a:effectLst/>
                <a:latin typeface="+mn-lt"/>
                <a:ea typeface="+mn-ea"/>
                <a:cs typeface="+mn-cs"/>
              </a:rPr>
              <a:t>），等。</a:t>
            </a:r>
            <a:endParaRPr lang="zh-CN" altLang="en-US" dirty="0"/>
          </a:p>
        </p:txBody>
      </p:sp>
      <p:sp>
        <p:nvSpPr>
          <p:cNvPr id="4" name="灯片编号占位符 3"/>
          <p:cNvSpPr>
            <a:spLocks noGrp="1"/>
          </p:cNvSpPr>
          <p:nvPr>
            <p:ph type="sldNum" sz="quarter" idx="10"/>
          </p:nvPr>
        </p:nvSpPr>
        <p:spPr/>
        <p:txBody>
          <a:bodyPr/>
          <a:lstStyle/>
          <a:p>
            <a:fld id="{E387DD12-6975-4D71-BE41-E87367700F60}" type="slidenum">
              <a:rPr lang="zh-CN" altLang="en-US" smtClean="0"/>
              <a:t>21</a:t>
            </a:fld>
            <a:endParaRPr lang="zh-CN" altLang="en-US"/>
          </a:p>
        </p:txBody>
      </p:sp>
    </p:spTree>
    <p:extLst>
      <p:ext uri="{BB962C8B-B14F-4D97-AF65-F5344CB8AC3E}">
        <p14:creationId xmlns:p14="http://schemas.microsoft.com/office/powerpoint/2010/main" val="3754272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 y="746125"/>
            <a:ext cx="6629400" cy="3730625"/>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43.3%</a:t>
            </a:r>
            <a:r>
              <a:rPr lang="zh-CN" altLang="zh-CN" sz="1200" kern="1200" dirty="0" smtClean="0">
                <a:solidFill>
                  <a:schemeClr val="tx1"/>
                </a:solidFill>
                <a:effectLst/>
                <a:latin typeface="+mn-lt"/>
                <a:ea typeface="+mn-ea"/>
                <a:cs typeface="+mn-cs"/>
              </a:rPr>
              <a:t>的人选择</a:t>
            </a:r>
            <a:r>
              <a:rPr lang="en-US" altLang="zh-CN" sz="1200" kern="1200" dirty="0" smtClean="0">
                <a:solidFill>
                  <a:schemeClr val="tx1"/>
                </a:solidFill>
                <a:effectLst/>
                <a:latin typeface="+mn-lt"/>
                <a:ea typeface="+mn-ea"/>
                <a:cs typeface="+mn-cs"/>
              </a:rPr>
              <a:t>A</a:t>
            </a:r>
            <a:r>
              <a:rPr lang="zh-CN" altLang="zh-CN" sz="1200" kern="1200" dirty="0" smtClean="0">
                <a:solidFill>
                  <a:schemeClr val="tx1"/>
                </a:solidFill>
                <a:effectLst/>
                <a:latin typeface="+mn-lt"/>
                <a:ea typeface="+mn-ea"/>
                <a:cs typeface="+mn-cs"/>
              </a:rPr>
              <a:t>，理由主要包括“容易理解”（</a:t>
            </a:r>
            <a:r>
              <a:rPr lang="en-US" altLang="zh-CN" sz="1200" kern="1200" dirty="0" smtClean="0">
                <a:solidFill>
                  <a:schemeClr val="tx1"/>
                </a:solidFill>
                <a:effectLst/>
                <a:latin typeface="+mn-lt"/>
                <a:ea typeface="+mn-ea"/>
                <a:cs typeface="+mn-cs"/>
              </a:rPr>
              <a:t>easy to understand</a:t>
            </a:r>
            <a:r>
              <a:rPr lang="zh-CN" altLang="zh-CN" sz="1200" kern="1200" dirty="0" smtClean="0">
                <a:solidFill>
                  <a:schemeClr val="tx1"/>
                </a:solidFill>
                <a:effectLst/>
                <a:latin typeface="+mn-lt"/>
                <a:ea typeface="+mn-ea"/>
                <a:cs typeface="+mn-cs"/>
              </a:rPr>
              <a:t>）；“全面发展的教育是最符合道德诚信”（</a:t>
            </a:r>
            <a:r>
              <a:rPr lang="en-US" altLang="zh-CN" sz="1200" kern="1200" dirty="0" smtClean="0">
                <a:solidFill>
                  <a:schemeClr val="tx1"/>
                </a:solidFill>
                <a:effectLst/>
                <a:latin typeface="+mn-lt"/>
                <a:ea typeface="+mn-ea"/>
                <a:cs typeface="+mn-cs"/>
              </a:rPr>
              <a:t>"well-rounded" education relates best to moral integrity</a:t>
            </a:r>
            <a:r>
              <a:rPr lang="zh-CN" altLang="zh-CN" sz="1200" kern="1200" dirty="0" smtClean="0">
                <a:solidFill>
                  <a:schemeClr val="tx1"/>
                </a:solidFill>
                <a:effectLst/>
                <a:latin typeface="+mn-lt"/>
                <a:ea typeface="+mn-ea"/>
                <a:cs typeface="+mn-cs"/>
              </a:rPr>
              <a:t>）；“全面的教育是很重要的”（</a:t>
            </a:r>
            <a:r>
              <a:rPr lang="en-US" altLang="zh-CN" sz="1200" kern="1200" dirty="0" smtClean="0">
                <a:solidFill>
                  <a:schemeClr val="tx1"/>
                </a:solidFill>
                <a:effectLst/>
                <a:latin typeface="+mn-lt"/>
                <a:ea typeface="+mn-ea"/>
                <a:cs typeface="+mn-cs"/>
              </a:rPr>
              <a:t>Having a well-rounded education is important</a:t>
            </a:r>
            <a:r>
              <a:rPr lang="zh-CN" altLang="zh-CN" sz="1200" kern="1200" dirty="0" smtClean="0">
                <a:solidFill>
                  <a:schemeClr val="tx1"/>
                </a:solidFill>
                <a:effectLst/>
                <a:latin typeface="+mn-lt"/>
                <a:ea typeface="+mn-ea"/>
                <a:cs typeface="+mn-cs"/>
              </a:rPr>
              <a:t>）；“教育对发展很重要”（</a:t>
            </a:r>
            <a:r>
              <a:rPr lang="en-US" altLang="zh-CN" sz="1200" kern="1200" dirty="0" smtClean="0">
                <a:solidFill>
                  <a:schemeClr val="tx1"/>
                </a:solidFill>
                <a:effectLst/>
                <a:latin typeface="+mn-lt"/>
                <a:ea typeface="+mn-ea"/>
                <a:cs typeface="+mn-cs"/>
              </a:rPr>
              <a:t>Education is important for development</a:t>
            </a:r>
            <a:r>
              <a:rPr lang="zh-CN" altLang="zh-CN" sz="1200" kern="1200" dirty="0" smtClean="0">
                <a:solidFill>
                  <a:schemeClr val="tx1"/>
                </a:solidFill>
                <a:effectLst/>
                <a:latin typeface="+mn-lt"/>
                <a:ea typeface="+mn-ea"/>
                <a:cs typeface="+mn-cs"/>
              </a:rPr>
              <a:t>）；“核心课程的教育和课外活动一样重要”（</a:t>
            </a:r>
            <a:r>
              <a:rPr lang="en-US" altLang="zh-CN" sz="1200" kern="1200" dirty="0" smtClean="0">
                <a:solidFill>
                  <a:schemeClr val="tx1"/>
                </a:solidFill>
                <a:effectLst/>
                <a:latin typeface="+mn-lt"/>
                <a:ea typeface="+mn-ea"/>
                <a:cs typeface="+mn-cs"/>
              </a:rPr>
              <a:t>Education in core subjects is just as important as extra-curricular activities</a:t>
            </a:r>
            <a:r>
              <a:rPr lang="zh-CN" altLang="zh-CN" sz="1200" kern="1200" dirty="0" smtClean="0">
                <a:solidFill>
                  <a:schemeClr val="tx1"/>
                </a:solidFill>
                <a:effectLst/>
                <a:latin typeface="+mn-lt"/>
                <a:ea typeface="+mn-ea"/>
                <a:cs typeface="+mn-cs"/>
              </a:rPr>
              <a:t>）；“含义最好，传递了学生在社会的很多不同方面接受培训和教育的概念”（</a:t>
            </a:r>
            <a:r>
              <a:rPr lang="en-US" altLang="zh-CN" sz="1200" kern="1200" dirty="0" smtClean="0">
                <a:solidFill>
                  <a:schemeClr val="tx1"/>
                </a:solidFill>
                <a:effectLst/>
                <a:latin typeface="+mn-lt"/>
                <a:ea typeface="+mn-ea"/>
                <a:cs typeface="+mn-cs"/>
              </a:rPr>
              <a:t>It carries the best connotation and conveys the idea of students receiving training and education in many different aspects of society</a:t>
            </a:r>
            <a:r>
              <a:rPr lang="zh-CN" altLang="zh-CN" sz="1200" kern="1200" dirty="0" smtClean="0">
                <a:solidFill>
                  <a:schemeClr val="tx1"/>
                </a:solidFill>
                <a:effectLst/>
                <a:latin typeface="+mn-lt"/>
                <a:ea typeface="+mn-ea"/>
                <a:cs typeface="+mn-cs"/>
              </a:rPr>
              <a:t>）；“其他选项的短语不地道，可考虑把</a:t>
            </a:r>
            <a:r>
              <a:rPr lang="en-US" altLang="zh-CN" sz="1200" kern="1200" dirty="0" smtClean="0">
                <a:solidFill>
                  <a:schemeClr val="tx1"/>
                </a:solidFill>
                <a:effectLst/>
                <a:latin typeface="+mn-lt"/>
                <a:ea typeface="+mn-ea"/>
                <a:cs typeface="+mn-cs"/>
              </a:rPr>
              <a:t>implement</a:t>
            </a:r>
            <a:r>
              <a:rPr lang="zh-CN" altLang="zh-CN" sz="1200" kern="1200" dirty="0" smtClean="0">
                <a:solidFill>
                  <a:schemeClr val="tx1"/>
                </a:solidFill>
                <a:effectLst/>
                <a:latin typeface="+mn-lt"/>
                <a:ea typeface="+mn-ea"/>
                <a:cs typeface="+mn-cs"/>
              </a:rPr>
              <a:t>改变成</a:t>
            </a:r>
            <a:r>
              <a:rPr lang="en-US" altLang="zh-CN" sz="1200" kern="1200" dirty="0" smtClean="0">
                <a:solidFill>
                  <a:schemeClr val="tx1"/>
                </a:solidFill>
                <a:effectLst/>
                <a:latin typeface="+mn-lt"/>
                <a:ea typeface="+mn-ea"/>
                <a:cs typeface="+mn-cs"/>
              </a:rPr>
              <a:t>encourage</a:t>
            </a:r>
            <a:r>
              <a:rPr lang="zh-CN" altLang="zh-CN" sz="1200" kern="1200" dirty="0" smtClean="0">
                <a:solidFill>
                  <a:schemeClr val="tx1"/>
                </a:solidFill>
                <a:effectLst/>
                <a:latin typeface="+mn-lt"/>
                <a:ea typeface="+mn-ea"/>
                <a:cs typeface="+mn-cs"/>
              </a:rPr>
              <a:t>使语调变轻些”（</a:t>
            </a:r>
            <a:r>
              <a:rPr lang="en-US" altLang="zh-CN" sz="1200" kern="1200" dirty="0" smtClean="0">
                <a:solidFill>
                  <a:schemeClr val="tx1"/>
                </a:solidFill>
                <a:effectLst/>
                <a:latin typeface="+mn-lt"/>
                <a:ea typeface="+mn-ea"/>
                <a:cs typeface="+mn-cs"/>
              </a:rPr>
              <a:t>The other phrases are unidiomatic, but consider changing "implement" to “encourage" for a lighter tone</a:t>
            </a:r>
            <a:r>
              <a:rPr lang="zh-CN" altLang="zh-CN" sz="1200" kern="1200" dirty="0" smtClean="0">
                <a:solidFill>
                  <a:schemeClr val="tx1"/>
                </a:solidFill>
                <a:effectLst/>
                <a:latin typeface="+mn-lt"/>
                <a:ea typeface="+mn-ea"/>
                <a:cs typeface="+mn-cs"/>
              </a:rPr>
              <a:t>）；“当‘素质’即</a:t>
            </a:r>
            <a:r>
              <a:rPr lang="en-US" altLang="zh-CN" sz="1200" kern="1200" dirty="0" smtClean="0">
                <a:solidFill>
                  <a:schemeClr val="tx1"/>
                </a:solidFill>
                <a:effectLst/>
                <a:latin typeface="+mn-lt"/>
                <a:ea typeface="+mn-ea"/>
                <a:cs typeface="+mn-cs"/>
              </a:rPr>
              <a:t>character</a:t>
            </a:r>
            <a:r>
              <a:rPr lang="zh-CN" altLang="zh-CN" sz="1200" kern="1200" dirty="0" smtClean="0">
                <a:solidFill>
                  <a:schemeClr val="tx1"/>
                </a:solidFill>
                <a:effectLst/>
                <a:latin typeface="+mn-lt"/>
                <a:ea typeface="+mn-ea"/>
                <a:cs typeface="+mn-cs"/>
              </a:rPr>
              <a:t>被使用时，它总是附上一个道德判断，使许多来自英语国家的人可能会反感”（</a:t>
            </a:r>
            <a:r>
              <a:rPr lang="en-US" altLang="zh-CN" sz="1200" kern="1200" dirty="0" smtClean="0">
                <a:solidFill>
                  <a:schemeClr val="tx1"/>
                </a:solidFill>
                <a:effectLst/>
                <a:latin typeface="+mn-lt"/>
                <a:ea typeface="+mn-ea"/>
                <a:cs typeface="+mn-cs"/>
              </a:rPr>
              <a:t>When “character” (</a:t>
            </a:r>
            <a:r>
              <a:rPr lang="zh-CN" altLang="zh-CN" sz="1200" kern="1200" dirty="0" smtClean="0">
                <a:solidFill>
                  <a:schemeClr val="tx1"/>
                </a:solidFill>
                <a:effectLst/>
                <a:latin typeface="+mn-lt"/>
                <a:ea typeface="+mn-ea"/>
                <a:cs typeface="+mn-cs"/>
              </a:rPr>
              <a:t>素质</a:t>
            </a:r>
            <a:r>
              <a:rPr lang="en-US" altLang="zh-CN" sz="1200" kern="1200" dirty="0" smtClean="0">
                <a:solidFill>
                  <a:schemeClr val="tx1"/>
                </a:solidFill>
                <a:effectLst/>
                <a:latin typeface="+mn-lt"/>
                <a:ea typeface="+mn-ea"/>
                <a:cs typeface="+mn-cs"/>
              </a:rPr>
              <a:t>) is used</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it always has a moral judgement attached to it which many people from English-speaking countries may find offensive</a:t>
            </a:r>
            <a:r>
              <a:rPr lang="zh-CN" altLang="zh-CN" sz="1200" kern="1200" dirty="0" smtClean="0">
                <a:solidFill>
                  <a:schemeClr val="tx1"/>
                </a:solidFill>
                <a:effectLst/>
                <a:latin typeface="+mn-lt"/>
                <a:ea typeface="+mn-ea"/>
                <a:cs typeface="+mn-cs"/>
              </a:rPr>
              <a:t>”，等。</a:t>
            </a:r>
            <a:endParaRPr lang="zh-CN" altLang="en-US" dirty="0" smtClean="0"/>
          </a:p>
        </p:txBody>
      </p:sp>
      <p:sp>
        <p:nvSpPr>
          <p:cNvPr id="4" name="灯片编号占位符 3"/>
          <p:cNvSpPr>
            <a:spLocks noGrp="1"/>
          </p:cNvSpPr>
          <p:nvPr>
            <p:ph type="sldNum" sz="quarter" idx="10"/>
          </p:nvPr>
        </p:nvSpPr>
        <p:spPr/>
        <p:txBody>
          <a:bodyPr/>
          <a:lstStyle/>
          <a:p>
            <a:fld id="{E387DD12-6975-4D71-BE41-E87367700F60}" type="slidenum">
              <a:rPr lang="zh-CN" altLang="en-US" smtClean="0"/>
              <a:t>22</a:t>
            </a:fld>
            <a:endParaRPr lang="zh-CN" altLang="en-US"/>
          </a:p>
        </p:txBody>
      </p:sp>
    </p:spTree>
    <p:extLst>
      <p:ext uri="{BB962C8B-B14F-4D97-AF65-F5344CB8AC3E}">
        <p14:creationId xmlns:p14="http://schemas.microsoft.com/office/powerpoint/2010/main" val="2099720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854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F6BC376D-D473-42D8-92DB-71FABE2815E3}" type="datetimeFigureOut">
              <a:rPr lang="zh-CN" altLang="en-US" smtClean="0"/>
              <a:t>2016/6/21</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3B37E02F-61B2-4177-9EBB-78679A4CC2F6}" type="slidenum">
              <a:rPr lang="zh-CN" altLang="en-US" smtClean="0"/>
              <a:t>‹#›</a:t>
            </a:fld>
            <a:endParaRPr lang="zh-CN" altLang="en-US"/>
          </a:p>
        </p:txBody>
      </p:sp>
    </p:spTree>
    <p:extLst>
      <p:ext uri="{BB962C8B-B14F-4D97-AF65-F5344CB8AC3E}">
        <p14:creationId xmlns:p14="http://schemas.microsoft.com/office/powerpoint/2010/main" val="307113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6769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7674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238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731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370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954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9066415"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3563443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F6BC376D-D473-42D8-92DB-71FABE2815E3}" type="datetimeFigureOut">
              <a:rPr lang="zh-CN" altLang="en-US" smtClean="0"/>
              <a:t>2016/6/21</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3B37E02F-61B2-4177-9EBB-78679A4CC2F6}" type="slidenum">
              <a:rPr lang="zh-CN" altLang="en-US" smtClean="0"/>
              <a:t>‹#›</a:t>
            </a:fld>
            <a:endParaRPr lang="zh-CN" altLang="en-US"/>
          </a:p>
        </p:txBody>
      </p:sp>
    </p:spTree>
    <p:extLst>
      <p:ext uri="{BB962C8B-B14F-4D97-AF65-F5344CB8AC3E}">
        <p14:creationId xmlns:p14="http://schemas.microsoft.com/office/powerpoint/2010/main" val="2234119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7" name="矩形 6"/>
          <p:cNvSpPr/>
          <p:nvPr/>
        </p:nvSpPr>
        <p:spPr>
          <a:xfrm>
            <a:off x="0" y="6338888"/>
            <a:ext cx="574675" cy="51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矩形 9"/>
          <p:cNvSpPr/>
          <p:nvPr/>
        </p:nvSpPr>
        <p:spPr>
          <a:xfrm>
            <a:off x="574675" y="6338888"/>
            <a:ext cx="11617325" cy="5191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燕尾形 10"/>
          <p:cNvSpPr/>
          <p:nvPr/>
        </p:nvSpPr>
        <p:spPr>
          <a:xfrm>
            <a:off x="193675" y="6475413"/>
            <a:ext cx="187325" cy="246062"/>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1029" name="椭圆 11"/>
          <p:cNvSpPr>
            <a:spLocks noChangeArrowheads="1"/>
          </p:cNvSpPr>
          <p:nvPr/>
        </p:nvSpPr>
        <p:spPr bwMode="auto">
          <a:xfrm>
            <a:off x="11356975" y="6438900"/>
            <a:ext cx="360363" cy="360363"/>
          </a:xfrm>
          <a:prstGeom prst="ellipse">
            <a:avLst/>
          </a:prstGeom>
          <a:solidFill>
            <a:schemeClr val="accent4"/>
          </a:solidFill>
          <a:ln>
            <a:noFill/>
          </a:ln>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mtClean="0">
              <a:solidFill>
                <a:srgbClr val="FFFFFF"/>
              </a:solidFill>
              <a:latin typeface="微软雅黑" panose="020B0503020204020204" pitchFamily="34" charset="-122"/>
              <a:ea typeface="微软雅黑" panose="020B0503020204020204" pitchFamily="34" charset="-122"/>
            </a:endParaRPr>
          </a:p>
        </p:txBody>
      </p:sp>
      <p:sp>
        <p:nvSpPr>
          <p:cNvPr id="13" name="TextBox 15"/>
          <p:cNvSpPr txBox="1"/>
          <p:nvPr/>
        </p:nvSpPr>
        <p:spPr>
          <a:xfrm>
            <a:off x="11212513" y="6450013"/>
            <a:ext cx="649287" cy="338137"/>
          </a:xfrm>
          <a:prstGeom prst="rect">
            <a:avLst/>
          </a:prstGeom>
          <a:noFill/>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fld id="{59ADC79D-BED7-48DB-9673-6FACC3B3010A}" type="slidenum">
              <a:rPr lang="zh-CN" altLang="en-US" sz="1600">
                <a:solidFill>
                  <a:srgbClr val="FFFFFF"/>
                </a:solidFill>
                <a:latin typeface="Arial Unicode MS" pitchFamily="34" charset="-122"/>
                <a:ea typeface="Arial Unicode MS" pitchFamily="34" charset="-122"/>
                <a:cs typeface="Arial Unicode MS" pitchFamily="34" charset="-122"/>
              </a:rPr>
              <a:pPr algn="ctr" eaLnBrk="1" hangingPunct="1"/>
              <a:t>‹#›</a:t>
            </a:fld>
            <a:r>
              <a:rPr lang="zh-CN" altLang="en-US" sz="1600" dirty="0">
                <a:solidFill>
                  <a:srgbClr val="FFFFFF"/>
                </a:solidFill>
                <a:latin typeface="Arial Unicode MS" pitchFamily="34" charset="-122"/>
                <a:ea typeface="Arial Unicode MS" pitchFamily="34" charset="-122"/>
                <a:cs typeface="Arial Unicode MS" pitchFamily="34" charset="-122"/>
              </a:rPr>
              <a:t> </a:t>
            </a:r>
          </a:p>
        </p:txBody>
      </p:sp>
      <p:sp>
        <p:nvSpPr>
          <p:cNvPr id="8" name="任意多边形 7"/>
          <p:cNvSpPr/>
          <p:nvPr/>
        </p:nvSpPr>
        <p:spPr>
          <a:xfrm>
            <a:off x="574675" y="201613"/>
            <a:ext cx="863600" cy="863600"/>
          </a:xfrm>
          <a:custGeom>
            <a:avLst/>
            <a:gdLst>
              <a:gd name="connsiteX0" fmla="*/ 0 w 864000"/>
              <a:gd name="connsiteY0" fmla="*/ 0 h 864000"/>
              <a:gd name="connsiteX1" fmla="*/ 864000 w 864000"/>
              <a:gd name="connsiteY1" fmla="*/ 0 h 864000"/>
              <a:gd name="connsiteX2" fmla="*/ 864000 w 864000"/>
              <a:gd name="connsiteY2" fmla="*/ 261737 h 864000"/>
              <a:gd name="connsiteX3" fmla="*/ 751007 w 864000"/>
              <a:gd name="connsiteY3" fmla="*/ 261737 h 864000"/>
              <a:gd name="connsiteX4" fmla="*/ 751007 w 864000"/>
              <a:gd name="connsiteY4" fmla="*/ 112993 h 864000"/>
              <a:gd name="connsiteX5" fmla="*/ 112993 w 864000"/>
              <a:gd name="connsiteY5" fmla="*/ 112993 h 864000"/>
              <a:gd name="connsiteX6" fmla="*/ 112993 w 864000"/>
              <a:gd name="connsiteY6" fmla="*/ 751007 h 864000"/>
              <a:gd name="connsiteX7" fmla="*/ 246681 w 864000"/>
              <a:gd name="connsiteY7" fmla="*/ 751007 h 864000"/>
              <a:gd name="connsiteX8" fmla="*/ 246681 w 864000"/>
              <a:gd name="connsiteY8" fmla="*/ 864000 h 864000"/>
              <a:gd name="connsiteX9" fmla="*/ 0 w 864000"/>
              <a:gd name="connsiteY9" fmla="*/ 86400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0" y="0"/>
                </a:moveTo>
                <a:lnTo>
                  <a:pt x="864000" y="0"/>
                </a:lnTo>
                <a:lnTo>
                  <a:pt x="864000" y="261737"/>
                </a:lnTo>
                <a:lnTo>
                  <a:pt x="751007" y="261737"/>
                </a:lnTo>
                <a:lnTo>
                  <a:pt x="751007" y="112993"/>
                </a:lnTo>
                <a:lnTo>
                  <a:pt x="112993" y="112993"/>
                </a:lnTo>
                <a:lnTo>
                  <a:pt x="112993" y="751007"/>
                </a:lnTo>
                <a:lnTo>
                  <a:pt x="246681" y="751007"/>
                </a:lnTo>
                <a:lnTo>
                  <a:pt x="246681" y="864000"/>
                </a:lnTo>
                <a:lnTo>
                  <a:pt x="0" y="864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032" name="图片 8"/>
          <p:cNvPicPr>
            <a:picLocks noChangeAspect="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rcRect l="58620" t="87015" r="14819" b="-1768"/>
          <a:stretch>
            <a:fillRect/>
          </a:stretch>
        </p:blipFill>
        <p:spPr bwMode="auto">
          <a:xfrm>
            <a:off x="10085388" y="536575"/>
            <a:ext cx="16240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55" r:id="rId1"/>
    <p:sldLayoutId id="2147484256" r:id="rId2"/>
    <p:sldLayoutId id="2147484239" r:id="rId3"/>
    <p:sldLayoutId id="2147484240" r:id="rId4"/>
    <p:sldLayoutId id="2147484241" r:id="rId5"/>
    <p:sldLayoutId id="2147484242" r:id="rId6"/>
    <p:sldLayoutId id="2147484257" r:id="rId7"/>
    <p:sldLayoutId id="2147484243" r:id="rId8"/>
    <p:sldLayoutId id="2147484259" r:id="rId9"/>
    <p:sldLayoutId id="2147484260" r:id="rId10"/>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ea typeface="宋体" pitchFamily="2" charset="-122"/>
        </a:defRPr>
      </a:lvl2pPr>
      <a:lvl3pPr algn="l" rtl="0" eaLnBrk="1" fontAlgn="base" hangingPunct="1">
        <a:lnSpc>
          <a:spcPct val="90000"/>
        </a:lnSpc>
        <a:spcBef>
          <a:spcPct val="0"/>
        </a:spcBef>
        <a:spcAft>
          <a:spcPct val="0"/>
        </a:spcAft>
        <a:defRPr sz="4400">
          <a:solidFill>
            <a:schemeClr val="tx1"/>
          </a:solidFill>
          <a:latin typeface="Calibri Light"/>
          <a:ea typeface="宋体" pitchFamily="2" charset="-122"/>
        </a:defRPr>
      </a:lvl3pPr>
      <a:lvl4pPr algn="l" rtl="0" eaLnBrk="1" fontAlgn="base" hangingPunct="1">
        <a:lnSpc>
          <a:spcPct val="90000"/>
        </a:lnSpc>
        <a:spcBef>
          <a:spcPct val="0"/>
        </a:spcBef>
        <a:spcAft>
          <a:spcPct val="0"/>
        </a:spcAft>
        <a:defRPr sz="4400">
          <a:solidFill>
            <a:schemeClr val="tx1"/>
          </a:solidFill>
          <a:latin typeface="Calibri Light"/>
          <a:ea typeface="宋体" pitchFamily="2" charset="-122"/>
        </a:defRPr>
      </a:lvl4pPr>
      <a:lvl5pPr algn="l" rtl="0" eaLnBrk="1" fontAlgn="base" hangingPunct="1">
        <a:lnSpc>
          <a:spcPct val="90000"/>
        </a:lnSpc>
        <a:spcBef>
          <a:spcPct val="0"/>
        </a:spcBef>
        <a:spcAft>
          <a:spcPct val="0"/>
        </a:spcAft>
        <a:defRPr sz="4400">
          <a:solidFill>
            <a:schemeClr val="tx1"/>
          </a:solidFill>
          <a:latin typeface="Calibri Light"/>
          <a:ea typeface="宋体" pitchFamily="2" charset="-122"/>
        </a:defRPr>
      </a:lvl5pPr>
      <a:lvl6pPr marL="457200" algn="l" rtl="0" eaLnBrk="1" fontAlgn="base" hangingPunct="1">
        <a:lnSpc>
          <a:spcPct val="90000"/>
        </a:lnSpc>
        <a:spcBef>
          <a:spcPct val="0"/>
        </a:spcBef>
        <a:spcAft>
          <a:spcPct val="0"/>
        </a:spcAft>
        <a:defRPr sz="4400">
          <a:solidFill>
            <a:schemeClr val="tx1"/>
          </a:solidFill>
          <a:latin typeface="Calibri Light"/>
          <a:ea typeface="宋体" pitchFamily="2" charset="-122"/>
        </a:defRPr>
      </a:lvl6pPr>
      <a:lvl7pPr marL="914400" algn="l" rtl="0" eaLnBrk="1" fontAlgn="base" hangingPunct="1">
        <a:lnSpc>
          <a:spcPct val="90000"/>
        </a:lnSpc>
        <a:spcBef>
          <a:spcPct val="0"/>
        </a:spcBef>
        <a:spcAft>
          <a:spcPct val="0"/>
        </a:spcAft>
        <a:defRPr sz="4400">
          <a:solidFill>
            <a:schemeClr val="tx1"/>
          </a:solidFill>
          <a:latin typeface="Calibri Light"/>
          <a:ea typeface="宋体" pitchFamily="2" charset="-122"/>
        </a:defRPr>
      </a:lvl7pPr>
      <a:lvl8pPr marL="1371600" algn="l" rtl="0" eaLnBrk="1" fontAlgn="base" hangingPunct="1">
        <a:lnSpc>
          <a:spcPct val="90000"/>
        </a:lnSpc>
        <a:spcBef>
          <a:spcPct val="0"/>
        </a:spcBef>
        <a:spcAft>
          <a:spcPct val="0"/>
        </a:spcAft>
        <a:defRPr sz="4400">
          <a:solidFill>
            <a:schemeClr val="tx1"/>
          </a:solidFill>
          <a:latin typeface="Calibri Light"/>
          <a:ea typeface="宋体" pitchFamily="2" charset="-122"/>
        </a:defRPr>
      </a:lvl8pPr>
      <a:lvl9pPr marL="1828800" algn="l" rtl="0" eaLnBrk="1" fontAlgn="base" hangingPunct="1">
        <a:lnSpc>
          <a:spcPct val="90000"/>
        </a:lnSpc>
        <a:spcBef>
          <a:spcPct val="0"/>
        </a:spcBef>
        <a:spcAft>
          <a:spcPct val="0"/>
        </a:spcAft>
        <a:defRPr sz="4400">
          <a:solidFill>
            <a:schemeClr val="tx1"/>
          </a:solidFill>
          <a:latin typeface="Calibri Light"/>
          <a:ea typeface="宋体" pitchFamily="2" charset="-122"/>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www.amazon.com/s/ref=dp_byline_sr_book_2?ie=UTF8&amp;text=Barbel+Inhelder&amp;search-alias=books&amp;field-author=Barbel+Inhelder&amp;sort=relevancerank" TargetMode="External"/><Relationship Id="rId2" Type="http://schemas.openxmlformats.org/officeDocument/2006/relationships/hyperlink" Target="http://www.amazon.com/s/ref=dp_byline_sr_book_1?ie=UTF8&amp;text=J.+Piaget&amp;search-alias=books&amp;field-author=J.+Piaget&amp;sort=relevancerank" TargetMode="Externa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5" name="图片 8"/>
          <p:cNvPicPr>
            <a:picLocks noChangeAspect="1"/>
          </p:cNvPicPr>
          <p:nvPr/>
        </p:nvPicPr>
        <p:blipFill>
          <a:blip r:embed="rId3">
            <a:extLst>
              <a:ext uri="{28A0092B-C50C-407E-A947-70E740481C1C}">
                <a14:useLocalDpi xmlns:a14="http://schemas.microsoft.com/office/drawing/2010/main" val="0"/>
              </a:ext>
            </a:extLst>
          </a:blip>
          <a:srcRect l="42824"/>
          <a:stretch>
            <a:fillRect/>
          </a:stretch>
        </p:blipFill>
        <p:spPr bwMode="auto">
          <a:xfrm>
            <a:off x="6908800" y="0"/>
            <a:ext cx="589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平行四边形 5"/>
          <p:cNvSpPr/>
          <p:nvPr/>
        </p:nvSpPr>
        <p:spPr>
          <a:xfrm>
            <a:off x="6642100" y="0"/>
            <a:ext cx="1524000" cy="6858000"/>
          </a:xfrm>
          <a:prstGeom prst="parallelogram">
            <a:avLst>
              <a:gd name="adj" fmla="val 793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直角三角形 6"/>
          <p:cNvSpPr/>
          <p:nvPr/>
        </p:nvSpPr>
        <p:spPr>
          <a:xfrm rot="10800000" flipH="1">
            <a:off x="6642100" y="0"/>
            <a:ext cx="1223963" cy="68580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pic>
        <p:nvPicPr>
          <p:cNvPr id="8" name="图片 15"/>
          <p:cNvPicPr>
            <a:picLocks noChangeAspect="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60338" y="177800"/>
            <a:ext cx="25527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6487" y="915988"/>
            <a:ext cx="7421926" cy="3416320"/>
          </a:xfrm>
          <a:prstGeom prst="rect">
            <a:avLst/>
          </a:prstGeom>
        </p:spPr>
        <p:txBody>
          <a:bodyPr wrap="square">
            <a:spAutoFit/>
          </a:bodyPr>
          <a:lstStyle/>
          <a:p>
            <a:pPr algn="ctr" eaLnBrk="1" hangingPunct="1">
              <a:lnSpc>
                <a:spcPct val="150000"/>
              </a:lnSpc>
              <a:defRPr/>
            </a:pPr>
            <a:r>
              <a:rPr lang="zh-CN" altLang="zh-CN" sz="4000" b="1" dirty="0" smtClean="0">
                <a:solidFill>
                  <a:schemeClr val="bg1"/>
                </a:solidFill>
              </a:rPr>
              <a:t>提高</a:t>
            </a:r>
            <a:r>
              <a:rPr lang="en-US" altLang="zh-CN" sz="4000" b="1" dirty="0">
                <a:solidFill>
                  <a:schemeClr val="bg1"/>
                </a:solidFill>
              </a:rPr>
              <a:t>“</a:t>
            </a:r>
            <a:r>
              <a:rPr lang="zh-CN" altLang="zh-CN" sz="4000" b="1" dirty="0">
                <a:solidFill>
                  <a:schemeClr val="bg1"/>
                </a:solidFill>
              </a:rPr>
              <a:t>中国关键词</a:t>
            </a:r>
            <a:r>
              <a:rPr lang="en-US" altLang="zh-CN" sz="4000" b="1" dirty="0">
                <a:solidFill>
                  <a:schemeClr val="bg1"/>
                </a:solidFill>
              </a:rPr>
              <a:t>”</a:t>
            </a:r>
            <a:r>
              <a:rPr lang="zh-CN" altLang="zh-CN" sz="4000" b="1" dirty="0">
                <a:solidFill>
                  <a:schemeClr val="bg1"/>
                </a:solidFill>
              </a:rPr>
              <a:t>对外</a:t>
            </a:r>
            <a:r>
              <a:rPr lang="zh-CN" altLang="zh-CN" sz="4000" b="1" dirty="0" smtClean="0">
                <a:solidFill>
                  <a:schemeClr val="bg1"/>
                </a:solidFill>
              </a:rPr>
              <a:t>翻译</a:t>
            </a:r>
            <a:endParaRPr lang="en-US" altLang="zh-CN" sz="4000" b="1" dirty="0" smtClean="0">
              <a:solidFill>
                <a:schemeClr val="bg1"/>
              </a:solidFill>
            </a:endParaRPr>
          </a:p>
          <a:p>
            <a:pPr algn="ctr" eaLnBrk="1" hangingPunct="1">
              <a:lnSpc>
                <a:spcPct val="150000"/>
              </a:lnSpc>
              <a:defRPr/>
            </a:pPr>
            <a:r>
              <a:rPr lang="zh-CN" altLang="zh-CN" sz="4000" b="1" dirty="0" smtClean="0">
                <a:solidFill>
                  <a:schemeClr val="bg1"/>
                </a:solidFill>
              </a:rPr>
              <a:t>传播</a:t>
            </a:r>
            <a:r>
              <a:rPr lang="zh-CN" altLang="zh-CN" sz="4000" b="1" dirty="0">
                <a:solidFill>
                  <a:schemeClr val="bg1"/>
                </a:solidFill>
              </a:rPr>
              <a:t>效果</a:t>
            </a:r>
            <a:r>
              <a:rPr lang="zh-CN" altLang="zh-CN" sz="4000" b="1" dirty="0" smtClean="0">
                <a:solidFill>
                  <a:schemeClr val="bg1"/>
                </a:solidFill>
              </a:rPr>
              <a:t>的</a:t>
            </a:r>
            <a:r>
              <a:rPr lang="zh-CN" altLang="en-US" sz="4000" b="1" dirty="0" smtClean="0">
                <a:solidFill>
                  <a:schemeClr val="bg1"/>
                </a:solidFill>
              </a:rPr>
              <a:t>实证</a:t>
            </a:r>
            <a:r>
              <a:rPr lang="zh-CN" altLang="zh-CN" sz="4000" b="1" dirty="0" smtClean="0">
                <a:solidFill>
                  <a:schemeClr val="bg1"/>
                </a:solidFill>
              </a:rPr>
              <a:t>研究</a:t>
            </a:r>
            <a:endParaRPr lang="en-US" altLang="zh-CN" sz="4000" b="1" dirty="0" smtClean="0">
              <a:solidFill>
                <a:schemeClr val="bg1"/>
              </a:solidFill>
            </a:endParaRPr>
          </a:p>
          <a:p>
            <a:pPr algn="ctr" eaLnBrk="1" hangingPunct="1">
              <a:lnSpc>
                <a:spcPct val="150000"/>
              </a:lnSpc>
              <a:defRPr/>
            </a:pPr>
            <a:r>
              <a:rPr lang="en-US" altLang="zh-CN" sz="3200" b="1" dirty="0" smtClean="0">
                <a:solidFill>
                  <a:schemeClr val="bg1"/>
                </a:solidFill>
                <a:latin typeface="Times New Roman" panose="02020603050405020304" pitchFamily="18" charset="0"/>
                <a:cs typeface="Times New Roman" panose="02020603050405020304" pitchFamily="18" charset="0"/>
              </a:rPr>
              <a:t>A Survey </a:t>
            </a:r>
            <a:r>
              <a:rPr lang="en-US" altLang="zh-CN" sz="3200" b="1" dirty="0">
                <a:solidFill>
                  <a:schemeClr val="bg1"/>
                </a:solidFill>
                <a:latin typeface="Times New Roman" panose="02020603050405020304" pitchFamily="18" charset="0"/>
                <a:cs typeface="Times New Roman" panose="02020603050405020304" pitchFamily="18" charset="0"/>
              </a:rPr>
              <a:t>on the Effectiveness of English Translation of “China Key </a:t>
            </a:r>
            <a:r>
              <a:rPr lang="en-US" altLang="zh-CN" sz="3200" b="1" dirty="0" smtClean="0">
                <a:solidFill>
                  <a:schemeClr val="bg1"/>
                </a:solidFill>
                <a:latin typeface="Times New Roman" panose="02020603050405020304" pitchFamily="18" charset="0"/>
                <a:cs typeface="Times New Roman" panose="02020603050405020304" pitchFamily="18" charset="0"/>
              </a:rPr>
              <a:t>Words</a:t>
            </a:r>
            <a:r>
              <a:rPr lang="en-US" altLang="zh-CN" sz="3200" b="1" dirty="0">
                <a:solidFill>
                  <a:schemeClr val="bg1"/>
                </a:solidFill>
                <a:latin typeface="Times New Roman" panose="02020603050405020304" pitchFamily="18" charset="0"/>
                <a:cs typeface="Times New Roman" panose="02020603050405020304" pitchFamily="18" charset="0"/>
              </a:rPr>
              <a:t>” </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矩形 10"/>
          <p:cNvSpPr/>
          <p:nvPr/>
        </p:nvSpPr>
        <p:spPr>
          <a:xfrm>
            <a:off x="679450" y="4864104"/>
            <a:ext cx="6096000" cy="954107"/>
          </a:xfrm>
          <a:prstGeom prst="rect">
            <a:avLst/>
          </a:prstGeom>
        </p:spPr>
        <p:txBody>
          <a:bodyPr>
            <a:spAutoFit/>
          </a:bodyPr>
          <a:lstStyle/>
          <a:p>
            <a:pPr algn="ctr"/>
            <a:r>
              <a:rPr lang="zh-CN" altLang="zh-CN" sz="2800" b="1" dirty="0">
                <a:solidFill>
                  <a:schemeClr val="bg1"/>
                </a:solidFill>
              </a:rPr>
              <a:t>窦卫霖  </a:t>
            </a:r>
            <a:r>
              <a:rPr lang="en-US" altLang="zh-CN" sz="2800" b="1" dirty="0" smtClean="0">
                <a:solidFill>
                  <a:schemeClr val="bg1"/>
                </a:solidFill>
              </a:rPr>
              <a:t>  </a:t>
            </a:r>
            <a:r>
              <a:rPr lang="zh-CN" altLang="zh-CN" sz="2800" b="1" dirty="0" smtClean="0">
                <a:solidFill>
                  <a:schemeClr val="bg1"/>
                </a:solidFill>
              </a:rPr>
              <a:t>华东师范大学</a:t>
            </a:r>
            <a:endParaRPr lang="en-US" altLang="zh-CN" sz="2800" b="1" dirty="0">
              <a:solidFill>
                <a:schemeClr val="bg1"/>
              </a:solidFill>
            </a:endParaRPr>
          </a:p>
          <a:p>
            <a:pPr algn="ctr"/>
            <a:r>
              <a:rPr lang="en-US" altLang="zh-CN" sz="2400" dirty="0">
                <a:solidFill>
                  <a:schemeClr val="bg1"/>
                </a:solidFill>
              </a:rPr>
              <a:t>2016.6.18</a:t>
            </a:r>
            <a:r>
              <a:rPr lang="zh-CN" altLang="zh-CN" sz="2800" b="1" dirty="0">
                <a:solidFill>
                  <a:schemeClr val="bg1"/>
                </a:solidFill>
              </a:rPr>
              <a:t> </a:t>
            </a:r>
            <a:endParaRPr lang="zh-CN" altLang="en-US" sz="28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8389" y="509769"/>
            <a:ext cx="8133806" cy="1143000"/>
          </a:xfrm>
        </p:spPr>
        <p:txBody>
          <a:bodyPr/>
          <a:lstStyle/>
          <a:p>
            <a:r>
              <a:rPr lang="zh-CN" altLang="zh-CN" b="1" dirty="0">
                <a:solidFill>
                  <a:srgbClr val="FFC000"/>
                </a:solidFill>
              </a:rPr>
              <a:t>社会</a:t>
            </a:r>
            <a:r>
              <a:rPr lang="zh-CN" altLang="zh-CN" b="1">
                <a:solidFill>
                  <a:srgbClr val="FFC000"/>
                </a:solidFill>
              </a:rPr>
              <a:t>建构</a:t>
            </a:r>
            <a:r>
              <a:rPr lang="zh-CN" altLang="zh-CN" b="1" smtClean="0">
                <a:solidFill>
                  <a:srgbClr val="FFC000"/>
                </a:solidFill>
              </a:rPr>
              <a:t>主义</a:t>
            </a:r>
            <a:endParaRPr lang="zh-CN" altLang="en-US" b="1" dirty="0">
              <a:solidFill>
                <a:srgbClr val="FFC000"/>
              </a:solidFill>
            </a:endParaRPr>
          </a:p>
        </p:txBody>
      </p:sp>
      <p:sp>
        <p:nvSpPr>
          <p:cNvPr id="3" name="内容占位符 2"/>
          <p:cNvSpPr>
            <a:spLocks noGrp="1"/>
          </p:cNvSpPr>
          <p:nvPr>
            <p:ph idx="1"/>
          </p:nvPr>
        </p:nvSpPr>
        <p:spPr/>
        <p:txBody>
          <a:bodyPr>
            <a:normAutofit/>
          </a:bodyPr>
          <a:lstStyle/>
          <a:p>
            <a:pPr>
              <a:lnSpc>
                <a:spcPct val="100000"/>
              </a:lnSpc>
            </a:pPr>
            <a:r>
              <a:rPr lang="zh-CN" altLang="zh-CN" sz="3200" dirty="0">
                <a:solidFill>
                  <a:schemeClr val="bg1"/>
                </a:solidFill>
              </a:rPr>
              <a:t>社会建构主义认为，共有知识和文化，是观念性的而非物质性的，施动者之间的互动导致结构的形成，施动者造就结构而结构也建构施动者的身份和利益，进而影响施动者。</a:t>
            </a:r>
            <a:endParaRPr lang="en-US" altLang="zh-CN" sz="3200" dirty="0">
              <a:solidFill>
                <a:schemeClr val="bg1"/>
              </a:solidFill>
            </a:endParaRPr>
          </a:p>
          <a:p>
            <a:pPr>
              <a:lnSpc>
                <a:spcPct val="100000"/>
              </a:lnSpc>
            </a:pPr>
            <a:r>
              <a:rPr lang="zh-CN" altLang="zh-CN" sz="3200" dirty="0">
                <a:solidFill>
                  <a:schemeClr val="bg1"/>
                </a:solidFill>
              </a:rPr>
              <a:t>启发：成人社会的思想概念形成比之儿童来有了更加丰富的内容和更大的施动空间，一方面，人在习得、掌握了社会概念之后运用概念；另一方面，被输入的概念可以影响、左右人的思维。</a:t>
            </a:r>
            <a:endParaRPr lang="zh-CN" altLang="en-US" sz="3200" dirty="0">
              <a:solidFill>
                <a:schemeClr val="bg1"/>
              </a:solidFill>
            </a:endParaRPr>
          </a:p>
        </p:txBody>
      </p:sp>
    </p:spTree>
    <p:extLst>
      <p:ext uri="{BB962C8B-B14F-4D97-AF65-F5344CB8AC3E}">
        <p14:creationId xmlns:p14="http://schemas.microsoft.com/office/powerpoint/2010/main" val="2341788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432560" y="353016"/>
            <a:ext cx="8678092" cy="778098"/>
          </a:xfrm>
        </p:spPr>
        <p:txBody>
          <a:bodyPr/>
          <a:lstStyle/>
          <a:p>
            <a:r>
              <a:rPr lang="zh-CN" altLang="en-US" b="1" dirty="0">
                <a:solidFill>
                  <a:srgbClr val="FFC000"/>
                </a:solidFill>
              </a:rPr>
              <a:t>翻译策略</a:t>
            </a:r>
          </a:p>
        </p:txBody>
      </p:sp>
      <p:sp>
        <p:nvSpPr>
          <p:cNvPr id="4" name="内容占位符 3"/>
          <p:cNvSpPr>
            <a:spLocks noGrp="1"/>
          </p:cNvSpPr>
          <p:nvPr>
            <p:ph idx="1"/>
          </p:nvPr>
        </p:nvSpPr>
        <p:spPr>
          <a:xfrm>
            <a:off x="583475" y="1235007"/>
            <a:ext cx="11343051" cy="4564902"/>
          </a:xfrm>
        </p:spPr>
        <p:txBody>
          <a:bodyPr>
            <a:noAutofit/>
          </a:bodyPr>
          <a:lstStyle/>
          <a:p>
            <a:pPr>
              <a:lnSpc>
                <a:spcPct val="120000"/>
              </a:lnSpc>
            </a:pPr>
            <a:r>
              <a:rPr lang="zh-CN" altLang="zh-CN" b="1" dirty="0">
                <a:solidFill>
                  <a:schemeClr val="bg1"/>
                </a:solidFill>
              </a:rPr>
              <a:t>当翻译活动触及文化政治等因素时，直译和意译之纷争就演化为归化和异化之争</a:t>
            </a:r>
            <a:r>
              <a:rPr lang="zh-CN" altLang="en-US" b="1" dirty="0" smtClean="0">
                <a:solidFill>
                  <a:schemeClr val="bg1"/>
                </a:solidFill>
              </a:rPr>
              <a:t>。</a:t>
            </a:r>
            <a:endParaRPr lang="en-US" altLang="zh-CN" b="1" dirty="0">
              <a:solidFill>
                <a:schemeClr val="bg1"/>
              </a:solidFill>
            </a:endParaRPr>
          </a:p>
          <a:p>
            <a:pPr>
              <a:lnSpc>
                <a:spcPct val="120000"/>
              </a:lnSpc>
            </a:pPr>
            <a:r>
              <a:rPr lang="zh-CN" altLang="zh-CN" b="1" dirty="0">
                <a:solidFill>
                  <a:schemeClr val="bg1"/>
                </a:solidFill>
              </a:rPr>
              <a:t>“党政文献，体现了中国党和政府的大政方针和治党治国理念，体现了中国特色社会主义道路的独特理论，翻译既要符合中国国情，有鲜明的中国特色，又要与国外的话语体系、表达方式对接，这对翻译而言是艰巨的挑战”</a:t>
            </a:r>
            <a:r>
              <a:rPr lang="en-US" altLang="zh-CN" b="1" dirty="0">
                <a:solidFill>
                  <a:schemeClr val="bg1"/>
                </a:solidFill>
              </a:rPr>
              <a:t>(</a:t>
            </a:r>
            <a:r>
              <a:rPr lang="zh-CN" altLang="zh-CN" b="1" dirty="0">
                <a:solidFill>
                  <a:schemeClr val="bg1"/>
                </a:solidFill>
              </a:rPr>
              <a:t>黄友义</a:t>
            </a:r>
            <a:r>
              <a:rPr lang="zh-CN" altLang="en-US" b="1" dirty="0">
                <a:solidFill>
                  <a:schemeClr val="bg1"/>
                </a:solidFill>
              </a:rPr>
              <a:t>等</a:t>
            </a:r>
            <a:r>
              <a:rPr lang="zh-CN" altLang="zh-CN" b="1" dirty="0">
                <a:solidFill>
                  <a:schemeClr val="bg1"/>
                </a:solidFill>
              </a:rPr>
              <a:t>，</a:t>
            </a:r>
            <a:r>
              <a:rPr lang="en-US" altLang="zh-CN" b="1" dirty="0">
                <a:solidFill>
                  <a:schemeClr val="bg1"/>
                </a:solidFill>
              </a:rPr>
              <a:t>2014</a:t>
            </a:r>
            <a:r>
              <a:rPr lang="en-US" altLang="zh-CN" b="1" dirty="0" smtClean="0">
                <a:solidFill>
                  <a:schemeClr val="bg1"/>
                </a:solidFill>
              </a:rPr>
              <a:t>)</a:t>
            </a:r>
          </a:p>
          <a:p>
            <a:pPr>
              <a:lnSpc>
                <a:spcPct val="120000"/>
              </a:lnSpc>
            </a:pPr>
            <a:r>
              <a:rPr lang="zh-CN" altLang="zh-CN" b="1" dirty="0" smtClean="0">
                <a:solidFill>
                  <a:schemeClr val="bg1"/>
                </a:solidFill>
              </a:rPr>
              <a:t>对</a:t>
            </a:r>
            <a:r>
              <a:rPr lang="zh-CN" altLang="zh-CN" b="1" dirty="0">
                <a:solidFill>
                  <a:schemeClr val="bg1"/>
                </a:solidFill>
              </a:rPr>
              <a:t>国际社会理解和接受“中国关键词”翻译的程度</a:t>
            </a:r>
            <a:r>
              <a:rPr lang="zh-CN" altLang="zh-CN" b="1" dirty="0" smtClean="0">
                <a:solidFill>
                  <a:schemeClr val="bg1"/>
                </a:solidFill>
              </a:rPr>
              <a:t>进行实证</a:t>
            </a:r>
            <a:r>
              <a:rPr lang="zh-CN" altLang="zh-CN" b="1" dirty="0">
                <a:solidFill>
                  <a:schemeClr val="bg1"/>
                </a:solidFill>
              </a:rPr>
              <a:t>调查研究，以探讨积极建构对外翻译传播的实际可能性。</a:t>
            </a:r>
            <a:endParaRPr lang="en-US" altLang="zh-CN" b="1" dirty="0">
              <a:solidFill>
                <a:schemeClr val="bg1"/>
              </a:solidFill>
            </a:endParaRPr>
          </a:p>
        </p:txBody>
      </p:sp>
    </p:spTree>
    <p:extLst>
      <p:ext uri="{BB962C8B-B14F-4D97-AF65-F5344CB8AC3E}">
        <p14:creationId xmlns:p14="http://schemas.microsoft.com/office/powerpoint/2010/main" val="2825194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0228" y="483644"/>
            <a:ext cx="10972800" cy="1143000"/>
          </a:xfrm>
        </p:spPr>
        <p:txBody>
          <a:bodyPr>
            <a:normAutofit/>
          </a:bodyPr>
          <a:lstStyle/>
          <a:p>
            <a:r>
              <a:rPr lang="zh-CN" altLang="en-US" b="1" dirty="0">
                <a:solidFill>
                  <a:srgbClr val="FFC000"/>
                </a:solidFill>
              </a:rPr>
              <a:t>三、</a:t>
            </a:r>
            <a:r>
              <a:rPr lang="zh-CN" altLang="zh-CN" b="1" dirty="0">
                <a:solidFill>
                  <a:srgbClr val="FFC000"/>
                </a:solidFill>
              </a:rPr>
              <a:t>对英译政治话语接受程度的问卷调查</a:t>
            </a:r>
            <a:endParaRPr lang="zh-CN" altLang="en-US" b="1" dirty="0">
              <a:solidFill>
                <a:srgbClr val="FFC000"/>
              </a:solidFill>
            </a:endParaRPr>
          </a:p>
        </p:txBody>
      </p:sp>
      <p:sp>
        <p:nvSpPr>
          <p:cNvPr id="3" name="内容占位符 2"/>
          <p:cNvSpPr>
            <a:spLocks noGrp="1"/>
          </p:cNvSpPr>
          <p:nvPr>
            <p:ph idx="1"/>
          </p:nvPr>
        </p:nvSpPr>
        <p:spPr/>
        <p:txBody>
          <a:bodyPr>
            <a:normAutofit/>
          </a:bodyPr>
          <a:lstStyle/>
          <a:p>
            <a:pPr>
              <a:lnSpc>
                <a:spcPct val="100000"/>
              </a:lnSpc>
            </a:pPr>
            <a:r>
              <a:rPr lang="en-US" altLang="zh-CN" sz="3200" dirty="0">
                <a:solidFill>
                  <a:schemeClr val="bg1"/>
                </a:solidFill>
              </a:rPr>
              <a:t>1</a:t>
            </a:r>
            <a:r>
              <a:rPr lang="zh-CN" altLang="zh-CN" sz="3200" dirty="0">
                <a:solidFill>
                  <a:schemeClr val="bg1"/>
                </a:solidFill>
              </a:rPr>
              <a:t>、调查对象和调查方法</a:t>
            </a:r>
            <a:r>
              <a:rPr lang="zh-CN" altLang="en-US" sz="3200" dirty="0">
                <a:solidFill>
                  <a:schemeClr val="bg1"/>
                </a:solidFill>
              </a:rPr>
              <a:t>：</a:t>
            </a:r>
            <a:endParaRPr lang="en-US" altLang="zh-CN" sz="3200" dirty="0">
              <a:solidFill>
                <a:schemeClr val="bg1"/>
              </a:solidFill>
            </a:endParaRPr>
          </a:p>
          <a:p>
            <a:pPr>
              <a:lnSpc>
                <a:spcPct val="100000"/>
              </a:lnSpc>
            </a:pPr>
            <a:r>
              <a:rPr lang="zh-CN" altLang="zh-CN" sz="3200" dirty="0">
                <a:solidFill>
                  <a:schemeClr val="bg1"/>
                </a:solidFill>
              </a:rPr>
              <a:t>英语母语的大学生和留学生</a:t>
            </a:r>
            <a:endParaRPr lang="en-US" altLang="zh-CN" sz="3200" dirty="0">
              <a:solidFill>
                <a:schemeClr val="bg1"/>
              </a:solidFill>
            </a:endParaRPr>
          </a:p>
          <a:p>
            <a:pPr>
              <a:lnSpc>
                <a:spcPct val="100000"/>
              </a:lnSpc>
            </a:pPr>
            <a:r>
              <a:rPr lang="zh-CN" altLang="zh-CN" sz="3200" dirty="0">
                <a:solidFill>
                  <a:schemeClr val="bg1"/>
                </a:solidFill>
              </a:rPr>
              <a:t>华东师范大学</a:t>
            </a:r>
            <a:r>
              <a:rPr lang="zh-CN" altLang="en-US" sz="3200" dirty="0">
                <a:solidFill>
                  <a:schemeClr val="bg1"/>
                </a:solidFill>
              </a:rPr>
              <a:t>（</a:t>
            </a:r>
            <a:r>
              <a:rPr lang="zh-CN" altLang="zh-CN" sz="3200" dirty="0">
                <a:solidFill>
                  <a:schemeClr val="bg1"/>
                </a:solidFill>
              </a:rPr>
              <a:t>纸质调查问卷</a:t>
            </a:r>
            <a:r>
              <a:rPr lang="en-US" altLang="zh-CN" sz="3200" dirty="0">
                <a:solidFill>
                  <a:schemeClr val="bg1"/>
                </a:solidFill>
              </a:rPr>
              <a:t>200</a:t>
            </a:r>
            <a:r>
              <a:rPr lang="zh-CN" altLang="en-US" sz="3200" dirty="0">
                <a:solidFill>
                  <a:schemeClr val="bg1"/>
                </a:solidFill>
              </a:rPr>
              <a:t>份）</a:t>
            </a:r>
            <a:endParaRPr lang="en-US" altLang="zh-CN" sz="3200" dirty="0">
              <a:solidFill>
                <a:schemeClr val="bg1"/>
              </a:solidFill>
            </a:endParaRPr>
          </a:p>
          <a:p>
            <a:pPr>
              <a:lnSpc>
                <a:spcPct val="100000"/>
              </a:lnSpc>
            </a:pPr>
            <a:r>
              <a:rPr lang="zh-CN" altLang="zh-CN" sz="3200" dirty="0">
                <a:solidFill>
                  <a:schemeClr val="bg1"/>
                </a:solidFill>
              </a:rPr>
              <a:t>悉尼大学</a:t>
            </a:r>
            <a:r>
              <a:rPr lang="zh-CN" altLang="en-US" sz="3200" dirty="0">
                <a:solidFill>
                  <a:schemeClr val="bg1"/>
                </a:solidFill>
              </a:rPr>
              <a:t>（</a:t>
            </a:r>
            <a:r>
              <a:rPr lang="en-US" altLang="zh-CN" sz="3200" dirty="0" err="1">
                <a:solidFill>
                  <a:schemeClr val="bg1"/>
                </a:solidFill>
              </a:rPr>
              <a:t>SurveyMonkey</a:t>
            </a:r>
            <a:r>
              <a:rPr lang="zh-CN" altLang="zh-CN" sz="3200" dirty="0">
                <a:solidFill>
                  <a:schemeClr val="bg1"/>
                </a:solidFill>
              </a:rPr>
              <a:t>问卷调查软件</a:t>
            </a:r>
            <a:r>
              <a:rPr lang="zh-CN" altLang="en-US" sz="3200" dirty="0">
                <a:solidFill>
                  <a:schemeClr val="bg1"/>
                </a:solidFill>
              </a:rPr>
              <a:t>）</a:t>
            </a:r>
            <a:endParaRPr lang="en-US" altLang="zh-CN" sz="3200" dirty="0">
              <a:solidFill>
                <a:schemeClr val="bg1"/>
              </a:solidFill>
            </a:endParaRPr>
          </a:p>
          <a:p>
            <a:pPr>
              <a:lnSpc>
                <a:spcPct val="100000"/>
              </a:lnSpc>
            </a:pPr>
            <a:r>
              <a:rPr lang="zh-CN" altLang="zh-CN" sz="3200" dirty="0">
                <a:solidFill>
                  <a:schemeClr val="bg1"/>
                </a:solidFill>
              </a:rPr>
              <a:t>一共收回有效问卷</a:t>
            </a:r>
            <a:r>
              <a:rPr lang="en-US" altLang="zh-CN" sz="3200" dirty="0">
                <a:solidFill>
                  <a:schemeClr val="bg1"/>
                </a:solidFill>
              </a:rPr>
              <a:t>90</a:t>
            </a:r>
            <a:r>
              <a:rPr lang="zh-CN" altLang="zh-CN" sz="3200" dirty="0">
                <a:solidFill>
                  <a:schemeClr val="bg1"/>
                </a:solidFill>
              </a:rPr>
              <a:t>份。</a:t>
            </a:r>
          </a:p>
        </p:txBody>
      </p:sp>
    </p:spTree>
    <p:extLst>
      <p:ext uri="{BB962C8B-B14F-4D97-AF65-F5344CB8AC3E}">
        <p14:creationId xmlns:p14="http://schemas.microsoft.com/office/powerpoint/2010/main" val="442719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10194" y="365760"/>
            <a:ext cx="10972800" cy="1143000"/>
          </a:xfrm>
        </p:spPr>
        <p:txBody>
          <a:bodyPr/>
          <a:lstStyle/>
          <a:p>
            <a:r>
              <a:rPr lang="en-US" altLang="zh-CN" b="1" dirty="0">
                <a:solidFill>
                  <a:srgbClr val="FFC000"/>
                </a:solidFill>
              </a:rPr>
              <a:t>2</a:t>
            </a:r>
            <a:r>
              <a:rPr lang="zh-CN" altLang="zh-CN" b="1" dirty="0">
                <a:solidFill>
                  <a:srgbClr val="FFC000"/>
                </a:solidFill>
              </a:rPr>
              <a:t>、 问卷设计</a:t>
            </a:r>
            <a:r>
              <a:rPr lang="zh-CN" altLang="en-US" b="1" dirty="0">
                <a:solidFill>
                  <a:srgbClr val="FFC000"/>
                </a:solidFill>
              </a:rPr>
              <a:t> </a:t>
            </a:r>
          </a:p>
        </p:txBody>
      </p:sp>
      <p:sp>
        <p:nvSpPr>
          <p:cNvPr id="3" name="内容占位符 2"/>
          <p:cNvSpPr>
            <a:spLocks noGrp="1"/>
          </p:cNvSpPr>
          <p:nvPr>
            <p:ph idx="1"/>
          </p:nvPr>
        </p:nvSpPr>
        <p:spPr>
          <a:xfrm>
            <a:off x="609600" y="1268760"/>
            <a:ext cx="11343051" cy="5256584"/>
          </a:xfrm>
        </p:spPr>
        <p:txBody>
          <a:bodyPr>
            <a:normAutofit fontScale="92500" lnSpcReduction="20000"/>
          </a:bodyPr>
          <a:lstStyle/>
          <a:p>
            <a:r>
              <a:rPr lang="zh-CN" altLang="en-US" sz="3200" b="1" dirty="0">
                <a:solidFill>
                  <a:schemeClr val="bg1"/>
                </a:solidFill>
              </a:rPr>
              <a:t>十</a:t>
            </a:r>
            <a:r>
              <a:rPr lang="zh-CN" altLang="zh-CN" sz="3200" b="1" dirty="0">
                <a:solidFill>
                  <a:schemeClr val="bg1"/>
                </a:solidFill>
              </a:rPr>
              <a:t>个 “中国关键词”：</a:t>
            </a:r>
            <a:endParaRPr lang="en-US" altLang="zh-CN" sz="3200" b="1" dirty="0">
              <a:solidFill>
                <a:schemeClr val="bg1"/>
              </a:solidFill>
            </a:endParaRPr>
          </a:p>
          <a:p>
            <a:r>
              <a:rPr lang="en-US" altLang="zh-CN" sz="3200" b="1" dirty="0">
                <a:solidFill>
                  <a:schemeClr val="bg1"/>
                </a:solidFill>
              </a:rPr>
              <a:t>1. </a:t>
            </a:r>
            <a:r>
              <a:rPr lang="zh-CN" altLang="zh-CN" sz="3200" b="1" dirty="0">
                <a:solidFill>
                  <a:schemeClr val="bg1"/>
                </a:solidFill>
              </a:rPr>
              <a:t>“一带一路”</a:t>
            </a:r>
            <a:endParaRPr lang="en-US" altLang="zh-CN" sz="3200" b="1" dirty="0">
              <a:solidFill>
                <a:schemeClr val="bg1"/>
              </a:solidFill>
            </a:endParaRPr>
          </a:p>
          <a:p>
            <a:r>
              <a:rPr lang="en-US" altLang="zh-CN" sz="3200" b="1" dirty="0">
                <a:solidFill>
                  <a:schemeClr val="bg1"/>
                </a:solidFill>
              </a:rPr>
              <a:t>2.</a:t>
            </a:r>
            <a:r>
              <a:rPr lang="zh-CN" altLang="zh-CN" sz="3200" b="1" dirty="0">
                <a:solidFill>
                  <a:schemeClr val="bg1"/>
                </a:solidFill>
              </a:rPr>
              <a:t>“有权不可任性”</a:t>
            </a:r>
            <a:endParaRPr lang="en-US" altLang="zh-CN" sz="3200" b="1" dirty="0">
              <a:solidFill>
                <a:schemeClr val="bg1"/>
              </a:solidFill>
            </a:endParaRPr>
          </a:p>
          <a:p>
            <a:r>
              <a:rPr lang="en-US" altLang="zh-CN" sz="3200" b="1" dirty="0">
                <a:solidFill>
                  <a:schemeClr val="bg1"/>
                </a:solidFill>
              </a:rPr>
              <a:t>3.</a:t>
            </a:r>
            <a:r>
              <a:rPr lang="zh-CN" altLang="zh-CN" sz="3200" b="1" dirty="0">
                <a:solidFill>
                  <a:schemeClr val="bg1"/>
                </a:solidFill>
              </a:rPr>
              <a:t>“中国特色社会主义”</a:t>
            </a:r>
            <a:endParaRPr lang="en-US" altLang="zh-CN" sz="3200" b="1" dirty="0">
              <a:solidFill>
                <a:schemeClr val="bg1"/>
              </a:solidFill>
            </a:endParaRPr>
          </a:p>
          <a:p>
            <a:r>
              <a:rPr lang="en-US" altLang="zh-CN" sz="3200" b="1" dirty="0">
                <a:solidFill>
                  <a:schemeClr val="bg1"/>
                </a:solidFill>
              </a:rPr>
              <a:t>4. </a:t>
            </a:r>
            <a:r>
              <a:rPr lang="zh-CN" altLang="zh-CN" sz="3200" b="1" dirty="0">
                <a:solidFill>
                  <a:schemeClr val="bg1"/>
                </a:solidFill>
              </a:rPr>
              <a:t>“科学发展观”</a:t>
            </a:r>
            <a:endParaRPr lang="en-US" altLang="zh-CN" sz="3200" b="1" dirty="0">
              <a:solidFill>
                <a:schemeClr val="bg1"/>
              </a:solidFill>
            </a:endParaRPr>
          </a:p>
          <a:p>
            <a:r>
              <a:rPr lang="en-US" altLang="zh-CN" sz="3200" b="1" dirty="0">
                <a:solidFill>
                  <a:schemeClr val="bg1"/>
                </a:solidFill>
              </a:rPr>
              <a:t>5.</a:t>
            </a:r>
            <a:r>
              <a:rPr lang="zh-CN" altLang="zh-CN" sz="3200" b="1" dirty="0">
                <a:solidFill>
                  <a:schemeClr val="bg1"/>
                </a:solidFill>
              </a:rPr>
              <a:t>“生态文明”</a:t>
            </a:r>
            <a:endParaRPr lang="en-US" altLang="zh-CN" sz="3200" b="1" dirty="0">
              <a:solidFill>
                <a:schemeClr val="bg1"/>
              </a:solidFill>
            </a:endParaRPr>
          </a:p>
          <a:p>
            <a:r>
              <a:rPr lang="en-US" altLang="zh-CN" sz="3200" b="1" dirty="0">
                <a:solidFill>
                  <a:schemeClr val="bg1"/>
                </a:solidFill>
              </a:rPr>
              <a:t>6.</a:t>
            </a:r>
            <a:r>
              <a:rPr lang="zh-CN" altLang="zh-CN" sz="3200" b="1" dirty="0">
                <a:solidFill>
                  <a:schemeClr val="bg1"/>
                </a:solidFill>
              </a:rPr>
              <a:t>“全面建设小康社会”</a:t>
            </a:r>
            <a:endParaRPr lang="en-US" altLang="zh-CN" sz="3200" b="1" dirty="0">
              <a:solidFill>
                <a:schemeClr val="bg1"/>
              </a:solidFill>
            </a:endParaRPr>
          </a:p>
          <a:p>
            <a:r>
              <a:rPr lang="en-US" altLang="zh-CN" sz="3200" b="1" dirty="0">
                <a:solidFill>
                  <a:schemeClr val="bg1"/>
                </a:solidFill>
              </a:rPr>
              <a:t>7.</a:t>
            </a:r>
            <a:r>
              <a:rPr lang="zh-CN" altLang="zh-CN" sz="3200" b="1" dirty="0">
                <a:solidFill>
                  <a:schemeClr val="bg1"/>
                </a:solidFill>
              </a:rPr>
              <a:t>“素质教育”</a:t>
            </a:r>
            <a:endParaRPr lang="en-US" altLang="zh-CN" sz="3200" b="1" dirty="0">
              <a:solidFill>
                <a:schemeClr val="bg1"/>
              </a:solidFill>
            </a:endParaRPr>
          </a:p>
          <a:p>
            <a:r>
              <a:rPr lang="en-US" altLang="zh-CN" sz="3200" b="1" dirty="0">
                <a:solidFill>
                  <a:schemeClr val="bg1"/>
                </a:solidFill>
              </a:rPr>
              <a:t>8.</a:t>
            </a:r>
            <a:r>
              <a:rPr lang="zh-CN" altLang="zh-CN" sz="3200" b="1" dirty="0">
                <a:solidFill>
                  <a:schemeClr val="bg1"/>
                </a:solidFill>
              </a:rPr>
              <a:t>“新型大国关系”</a:t>
            </a:r>
            <a:endParaRPr lang="en-US" altLang="zh-CN" sz="3200" b="1" dirty="0">
              <a:solidFill>
                <a:schemeClr val="bg1"/>
              </a:solidFill>
            </a:endParaRPr>
          </a:p>
          <a:p>
            <a:r>
              <a:rPr lang="en-US" altLang="zh-CN" sz="3200" b="1" dirty="0">
                <a:solidFill>
                  <a:schemeClr val="bg1"/>
                </a:solidFill>
              </a:rPr>
              <a:t>9.</a:t>
            </a:r>
            <a:r>
              <a:rPr lang="zh-CN" altLang="zh-CN" sz="3200" b="1" dirty="0">
                <a:solidFill>
                  <a:schemeClr val="bg1"/>
                </a:solidFill>
              </a:rPr>
              <a:t>“外向型经济”</a:t>
            </a:r>
            <a:endParaRPr lang="en-US" altLang="zh-CN" sz="3200" b="1" dirty="0">
              <a:solidFill>
                <a:schemeClr val="bg1"/>
              </a:solidFill>
            </a:endParaRPr>
          </a:p>
          <a:p>
            <a:r>
              <a:rPr lang="en-US" altLang="zh-CN" sz="3200" b="1" dirty="0">
                <a:solidFill>
                  <a:schemeClr val="bg1"/>
                </a:solidFill>
              </a:rPr>
              <a:t>10.</a:t>
            </a:r>
            <a:r>
              <a:rPr lang="zh-CN" altLang="zh-CN" sz="3200" b="1" dirty="0">
                <a:solidFill>
                  <a:schemeClr val="bg1"/>
                </a:solidFill>
              </a:rPr>
              <a:t>“八荣八耻”</a:t>
            </a:r>
            <a:endParaRPr lang="en-US" altLang="zh-CN" sz="3200" b="1" dirty="0">
              <a:solidFill>
                <a:schemeClr val="bg1"/>
              </a:solidFill>
            </a:endParaRPr>
          </a:p>
          <a:p>
            <a:endParaRPr lang="zh-CN" altLang="en-US" sz="3200" dirty="0">
              <a:solidFill>
                <a:schemeClr val="bg1"/>
              </a:solidFill>
            </a:endParaRPr>
          </a:p>
          <a:p>
            <a:endParaRPr lang="zh-CN" altLang="en-US" sz="3200" dirty="0">
              <a:solidFill>
                <a:schemeClr val="bg1"/>
              </a:solidFill>
            </a:endParaRPr>
          </a:p>
        </p:txBody>
      </p:sp>
    </p:spTree>
    <p:extLst>
      <p:ext uri="{BB962C8B-B14F-4D97-AF65-F5344CB8AC3E}">
        <p14:creationId xmlns:p14="http://schemas.microsoft.com/office/powerpoint/2010/main" val="36802806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14994" y="483644"/>
            <a:ext cx="8534400" cy="1143000"/>
          </a:xfrm>
        </p:spPr>
        <p:txBody>
          <a:bodyPr/>
          <a:lstStyle/>
          <a:p>
            <a:r>
              <a:rPr lang="zh-CN" altLang="en-US" b="1" dirty="0" smtClean="0">
                <a:solidFill>
                  <a:srgbClr val="FFC000"/>
                </a:solidFill>
              </a:rPr>
              <a:t>问题样例</a:t>
            </a:r>
            <a:endParaRPr lang="zh-CN" altLang="en-US" b="1" dirty="0">
              <a:solidFill>
                <a:srgbClr val="FFC000"/>
              </a:solidFill>
            </a:endParaRPr>
          </a:p>
        </p:txBody>
      </p:sp>
      <p:sp>
        <p:nvSpPr>
          <p:cNvPr id="3" name="内容占位符 2"/>
          <p:cNvSpPr>
            <a:spLocks noGrp="1"/>
          </p:cNvSpPr>
          <p:nvPr>
            <p:ph idx="1"/>
          </p:nvPr>
        </p:nvSpPr>
        <p:spPr>
          <a:xfrm>
            <a:off x="623392" y="1340768"/>
            <a:ext cx="11247040" cy="4781128"/>
          </a:xfrm>
        </p:spPr>
        <p:txBody>
          <a:bodyPr>
            <a:normAutofit lnSpcReduction="10000"/>
          </a:bodyPr>
          <a:lstStyle/>
          <a:p>
            <a:r>
              <a:rPr lang="en-US" altLang="zh-CN" sz="3200" dirty="0">
                <a:solidFill>
                  <a:schemeClr val="bg1"/>
                </a:solidFill>
                <a:latin typeface="Times New Roman" panose="02020603050405020304" pitchFamily="18" charset="0"/>
                <a:cs typeface="Times New Roman" panose="02020603050405020304" pitchFamily="18" charset="0"/>
              </a:rPr>
              <a:t>China will encourage energy cooperation through </a:t>
            </a:r>
            <a:r>
              <a:rPr lang="en-US" altLang="zh-CN" sz="3200" dirty="0" smtClean="0">
                <a:solidFill>
                  <a:schemeClr val="bg1"/>
                </a:solidFill>
                <a:latin typeface="Times New Roman" panose="02020603050405020304" pitchFamily="18" charset="0"/>
                <a:cs typeface="Times New Roman" panose="02020603050405020304" pitchFamily="18" charset="0"/>
              </a:rPr>
              <a:t>_________   (</a:t>
            </a:r>
            <a:r>
              <a:rPr lang="zh-CN" altLang="zh-CN" sz="3200" dirty="0">
                <a:solidFill>
                  <a:schemeClr val="bg1"/>
                </a:solidFill>
                <a:latin typeface="Times New Roman" panose="02020603050405020304" pitchFamily="18" charset="0"/>
                <a:cs typeface="Times New Roman" panose="02020603050405020304" pitchFamily="18" charset="0"/>
              </a:rPr>
              <a:t>一带一路</a:t>
            </a:r>
            <a:r>
              <a:rPr lang="en-US" altLang="zh-CN" sz="3200" dirty="0">
                <a:solidFill>
                  <a:schemeClr val="bg1"/>
                </a:solidFill>
                <a:latin typeface="Times New Roman" panose="02020603050405020304" pitchFamily="18" charset="0"/>
                <a:cs typeface="Times New Roman" panose="02020603050405020304" pitchFamily="18" charset="0"/>
              </a:rPr>
              <a:t>) and expand oil and gas cooperation with countries in Central Asia, the Middle East, the Americas and Africa. </a:t>
            </a:r>
          </a:p>
          <a:p>
            <a:r>
              <a:rPr lang="en-US" altLang="zh-CN" sz="3200" dirty="0">
                <a:solidFill>
                  <a:srgbClr val="437CED"/>
                </a:solidFill>
                <a:latin typeface="Times New Roman" panose="02020603050405020304" pitchFamily="18" charset="0"/>
                <a:cs typeface="Times New Roman" panose="02020603050405020304" pitchFamily="18" charset="0"/>
              </a:rPr>
              <a:t>Which translation do you prefer and why?</a:t>
            </a:r>
          </a:p>
          <a:p>
            <a:r>
              <a:rPr lang="en-US" altLang="zh-CN" sz="3200" dirty="0">
                <a:solidFill>
                  <a:schemeClr val="bg1"/>
                </a:solidFill>
                <a:latin typeface="Times New Roman" panose="02020603050405020304" pitchFamily="18" charset="0"/>
                <a:cs typeface="Times New Roman" panose="02020603050405020304" pitchFamily="18" charset="0"/>
              </a:rPr>
              <a:t>A. A. the Silk Road Economic Belt and the 21st Century Maritime Silk Road </a:t>
            </a:r>
          </a:p>
          <a:p>
            <a:r>
              <a:rPr lang="en-US" altLang="zh-CN" sz="3200" dirty="0">
                <a:solidFill>
                  <a:schemeClr val="bg1"/>
                </a:solidFill>
                <a:latin typeface="Times New Roman" panose="02020603050405020304" pitchFamily="18" charset="0"/>
                <a:cs typeface="Times New Roman" panose="02020603050405020304" pitchFamily="18" charset="0"/>
              </a:rPr>
              <a:t>B. OBOR (short for "One Belt, One Road”) </a:t>
            </a:r>
          </a:p>
          <a:p>
            <a:r>
              <a:rPr lang="en-US" altLang="zh-CN" sz="3200" dirty="0">
                <a:solidFill>
                  <a:schemeClr val="bg1"/>
                </a:solidFill>
                <a:latin typeface="Times New Roman" panose="02020603050405020304" pitchFamily="18" charset="0"/>
                <a:cs typeface="Times New Roman" panose="02020603050405020304" pitchFamily="18" charset="0"/>
              </a:rPr>
              <a:t>C. the Belt and Road Initiative </a:t>
            </a:r>
          </a:p>
          <a:p>
            <a:r>
              <a:rPr lang="en-US" altLang="zh-CN" sz="3200" dirty="0">
                <a:solidFill>
                  <a:schemeClr val="bg1"/>
                </a:solidFill>
                <a:latin typeface="Times New Roman" panose="02020603050405020304" pitchFamily="18" charset="0"/>
                <a:cs typeface="Times New Roman" panose="02020603050405020304" pitchFamily="18" charset="0"/>
              </a:rPr>
              <a:t>D. the "One Belt and One Road” initiatives</a:t>
            </a:r>
            <a:endParaRPr lang="zh-CN" altLang="zh-CN" sz="3200" dirty="0">
              <a:solidFill>
                <a:schemeClr val="bg1"/>
              </a:solidFill>
              <a:latin typeface="Times New Roman" panose="02020603050405020304" pitchFamily="18" charset="0"/>
              <a:cs typeface="Times New Roman" panose="02020603050405020304" pitchFamily="18" charset="0"/>
            </a:endParaRPr>
          </a:p>
          <a:p>
            <a:r>
              <a:rPr lang="en-US" altLang="zh-CN" sz="3200" dirty="0">
                <a:solidFill>
                  <a:schemeClr val="bg1"/>
                </a:solidFill>
                <a:latin typeface="Times New Roman" panose="02020603050405020304" pitchFamily="18" charset="0"/>
                <a:cs typeface="Times New Roman" panose="02020603050405020304" pitchFamily="18" charset="0"/>
              </a:rPr>
              <a:t>E. the land and maritime silk road</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1024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16874" y="366956"/>
            <a:ext cx="10972800" cy="1143000"/>
          </a:xfrm>
        </p:spPr>
        <p:txBody>
          <a:bodyPr/>
          <a:lstStyle/>
          <a:p>
            <a:r>
              <a:rPr lang="en-US" altLang="zh-CN" b="1" dirty="0">
                <a:solidFill>
                  <a:srgbClr val="FFC000"/>
                </a:solidFill>
              </a:rPr>
              <a:t>3</a:t>
            </a:r>
            <a:r>
              <a:rPr lang="zh-CN" altLang="zh-CN" b="1" dirty="0">
                <a:solidFill>
                  <a:srgbClr val="FFC000"/>
                </a:solidFill>
              </a:rPr>
              <a:t>、调查结果</a:t>
            </a:r>
            <a:endParaRPr lang="zh-CN" altLang="en-US" b="1" dirty="0">
              <a:solidFill>
                <a:srgbClr val="FFC000"/>
              </a:solidFill>
            </a:endParaRPr>
          </a:p>
        </p:txBody>
      </p:sp>
      <p:sp>
        <p:nvSpPr>
          <p:cNvPr id="6" name="Rectangle 1"/>
          <p:cNvSpPr>
            <a:spLocks noChangeArrowheads="1"/>
          </p:cNvSpPr>
          <p:nvPr/>
        </p:nvSpPr>
        <p:spPr bwMode="auto">
          <a:xfrm>
            <a:off x="1990070" y="974425"/>
            <a:ext cx="8120582" cy="535531"/>
          </a:xfrm>
          <a:prstGeom prst="rect">
            <a:avLst/>
          </a:prstGeom>
          <a:extLst/>
        </p:spPr>
        <p:txBody>
          <a:bodyPr>
            <a:normAutofit/>
          </a:bodyPr>
          <a:lstStyle/>
          <a:p>
            <a:pPr marL="228600" indent="-228600" eaLnBrk="1" hangingPunct="1">
              <a:lnSpc>
                <a:spcPct val="90000"/>
              </a:lnSpc>
              <a:spcBef>
                <a:spcPts val="1000"/>
              </a:spcBef>
              <a:buFont typeface="Arial" charset="0"/>
              <a:buChar char="•"/>
            </a:pPr>
            <a:r>
              <a:rPr lang="zh-CN" altLang="zh-CN" sz="3200" dirty="0">
                <a:solidFill>
                  <a:schemeClr val="bg1"/>
                </a:solidFill>
                <a:latin typeface="+mn-lt"/>
                <a:ea typeface="+mn-ea"/>
              </a:rPr>
              <a:t>表</a:t>
            </a:r>
            <a:r>
              <a:rPr lang="en-US" altLang="zh-CN" sz="3200" dirty="0">
                <a:solidFill>
                  <a:schemeClr val="bg1"/>
                </a:solidFill>
                <a:latin typeface="+mn-lt"/>
                <a:ea typeface="+mn-ea"/>
              </a:rPr>
              <a:t>1  </a:t>
            </a:r>
            <a:r>
              <a:rPr lang="zh-CN" altLang="en-US" sz="3200" dirty="0">
                <a:solidFill>
                  <a:schemeClr val="bg1"/>
                </a:solidFill>
                <a:latin typeface="+mn-lt"/>
                <a:ea typeface="+mn-ea"/>
              </a:rPr>
              <a:t>中国政治关键词接受度调查统计数据</a:t>
            </a:r>
          </a:p>
        </p:txBody>
      </p:sp>
      <p:graphicFrame>
        <p:nvGraphicFramePr>
          <p:cNvPr id="11" name="表格 10"/>
          <p:cNvGraphicFramePr>
            <a:graphicFrameLocks noGrp="1"/>
          </p:cNvGraphicFramePr>
          <p:nvPr>
            <p:extLst>
              <p:ext uri="{D42A27DB-BD31-4B8C-83A1-F6EECF244321}">
                <p14:modId xmlns:p14="http://schemas.microsoft.com/office/powerpoint/2010/main" val="2309749361"/>
              </p:ext>
            </p:extLst>
          </p:nvPr>
        </p:nvGraphicFramePr>
        <p:xfrm>
          <a:off x="793025" y="1545738"/>
          <a:ext cx="10369153" cy="4680523"/>
        </p:xfrm>
        <a:graphic>
          <a:graphicData uri="http://schemas.openxmlformats.org/drawingml/2006/table">
            <a:tbl>
              <a:tblPr firstRow="1" firstCol="1" bandRow="1">
                <a:tableStyleId>{5C22544A-7EE6-4342-B048-85BDC9FD1C3A}</a:tableStyleId>
              </a:tblPr>
              <a:tblGrid>
                <a:gridCol w="3459819"/>
                <a:gridCol w="1276024"/>
                <a:gridCol w="1276024"/>
                <a:gridCol w="1254136"/>
                <a:gridCol w="1095760"/>
                <a:gridCol w="1094471"/>
                <a:gridCol w="912919"/>
              </a:tblGrid>
              <a:tr h="821523">
                <a:tc>
                  <a:txBody>
                    <a:bodyPr/>
                    <a:lstStyle/>
                    <a:p>
                      <a:pPr algn="just">
                        <a:lnSpc>
                          <a:spcPct val="150000"/>
                        </a:lnSpc>
                        <a:spcAft>
                          <a:spcPts val="0"/>
                        </a:spcAft>
                      </a:pPr>
                      <a:r>
                        <a:rPr lang="en-US" sz="1400" kern="0" dirty="0">
                          <a:effectLst/>
                        </a:rPr>
                        <a:t>       </a:t>
                      </a:r>
                      <a:r>
                        <a:rPr lang="en-US" sz="1400" kern="0" dirty="0" smtClean="0">
                          <a:effectLst/>
                        </a:rPr>
                        <a:t>                </a:t>
                      </a:r>
                      <a:r>
                        <a:rPr lang="zh-CN" sz="1400" kern="0" dirty="0" smtClean="0">
                          <a:effectLst/>
                        </a:rPr>
                        <a:t>翻译</a:t>
                      </a:r>
                      <a:r>
                        <a:rPr lang="zh-CN" sz="1400" kern="0" dirty="0">
                          <a:effectLst/>
                        </a:rPr>
                        <a:t>选项</a:t>
                      </a:r>
                      <a:r>
                        <a:rPr lang="en-US" sz="1400" kern="0" dirty="0">
                          <a:effectLst/>
                        </a:rPr>
                        <a:t>(</a:t>
                      </a:r>
                      <a:r>
                        <a:rPr lang="zh-CN" sz="1400" kern="0" dirty="0">
                          <a:effectLst/>
                        </a:rPr>
                        <a:t>百分比</a:t>
                      </a:r>
                      <a:r>
                        <a:rPr lang="en-US" sz="1400" kern="0" dirty="0">
                          <a:effectLst/>
                        </a:rPr>
                        <a:t>)</a:t>
                      </a:r>
                      <a:endParaRPr lang="zh-CN" sz="1400" kern="100" dirty="0">
                        <a:effectLst/>
                      </a:endParaRPr>
                    </a:p>
                    <a:p>
                      <a:pPr algn="just">
                        <a:lnSpc>
                          <a:spcPct val="150000"/>
                        </a:lnSpc>
                        <a:spcAft>
                          <a:spcPts val="0"/>
                        </a:spcAft>
                      </a:pPr>
                      <a:r>
                        <a:rPr lang="zh-CN" sz="1400" kern="0" dirty="0">
                          <a:effectLst/>
                        </a:rPr>
                        <a:t>词条及序号</a:t>
                      </a:r>
                      <a:endParaRPr lang="zh-CN" sz="1400" kern="100" dirty="0">
                        <a:effectLst/>
                        <a:latin typeface="Calibri"/>
                        <a:ea typeface="宋体"/>
                        <a:cs typeface="Times New Roman"/>
                      </a:endParaRPr>
                    </a:p>
                  </a:txBody>
                  <a:tcPr marT="0" marB="0"/>
                </a:tc>
                <a:tc>
                  <a:txBody>
                    <a:bodyPr/>
                    <a:lstStyle/>
                    <a:p>
                      <a:pPr algn="ctr">
                        <a:lnSpc>
                          <a:spcPct val="150000"/>
                        </a:lnSpc>
                        <a:spcAft>
                          <a:spcPts val="0"/>
                        </a:spcAft>
                      </a:pPr>
                      <a:r>
                        <a:rPr lang="en-US" sz="2000" kern="0" dirty="0" smtClean="0">
                          <a:effectLst/>
                        </a:rPr>
                        <a:t>A</a:t>
                      </a:r>
                      <a:r>
                        <a:rPr lang="en-US" sz="2000" kern="0" baseline="0" dirty="0">
                          <a:effectLst/>
                        </a:rPr>
                        <a:t> </a:t>
                      </a:r>
                      <a:r>
                        <a:rPr lang="en-US" altLang="zh-CN" sz="2000" kern="0" baseline="0" dirty="0" smtClean="0">
                          <a:effectLst/>
                        </a:rPr>
                        <a:t>/</a:t>
                      </a:r>
                      <a:r>
                        <a:rPr lang="en-US" sz="2000" kern="0" dirty="0" smtClean="0">
                          <a:effectLst/>
                        </a:rPr>
                        <a:t>%</a:t>
                      </a:r>
                      <a:endParaRPr lang="zh-CN" sz="2000" kern="100" dirty="0">
                        <a:effectLst/>
                        <a:latin typeface="Calibri"/>
                        <a:ea typeface="宋体"/>
                        <a:cs typeface="Times New Roman"/>
                      </a:endParaRPr>
                    </a:p>
                  </a:txBody>
                  <a:tcPr marT="0" marB="0" anchor="ctr"/>
                </a:tc>
                <a:tc>
                  <a:txBody>
                    <a:bodyPr/>
                    <a:lstStyle/>
                    <a:p>
                      <a:pPr marL="0" algn="ctr" defTabSz="914400" rtl="0" eaLnBrk="1" latinLnBrk="0" hangingPunct="1">
                        <a:lnSpc>
                          <a:spcPct val="150000"/>
                        </a:lnSpc>
                        <a:spcAft>
                          <a:spcPts val="0"/>
                        </a:spcAft>
                      </a:pPr>
                      <a:r>
                        <a:rPr lang="en-US" sz="2000" b="1" kern="0" dirty="0" smtClean="0">
                          <a:solidFill>
                            <a:schemeClr val="lt1"/>
                          </a:solidFill>
                          <a:effectLst/>
                          <a:latin typeface="+mn-lt"/>
                          <a:ea typeface="+mn-ea"/>
                          <a:cs typeface="+mn-cs"/>
                        </a:rPr>
                        <a:t>B</a:t>
                      </a:r>
                      <a:r>
                        <a:rPr lang="en-US" altLang="zh-CN" sz="2000" b="1" kern="0" dirty="0" smtClean="0">
                          <a:solidFill>
                            <a:schemeClr val="lt1"/>
                          </a:solidFill>
                          <a:effectLst/>
                          <a:latin typeface="+mn-lt"/>
                          <a:ea typeface="+mn-ea"/>
                          <a:cs typeface="+mn-cs"/>
                        </a:rPr>
                        <a:t> / </a:t>
                      </a:r>
                      <a:r>
                        <a:rPr lang="en-US" sz="2000" b="1" kern="0" dirty="0" smtClean="0">
                          <a:solidFill>
                            <a:schemeClr val="lt1"/>
                          </a:solidFill>
                          <a:effectLst/>
                          <a:latin typeface="+mn-lt"/>
                          <a:ea typeface="+mn-ea"/>
                          <a:cs typeface="+mn-cs"/>
                        </a:rPr>
                        <a:t>%</a:t>
                      </a:r>
                      <a:endParaRPr lang="zh-CN" sz="2000" b="1" kern="0" dirty="0">
                        <a:solidFill>
                          <a:schemeClr val="lt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2000" b="1" kern="0" dirty="0" smtClean="0">
                          <a:solidFill>
                            <a:schemeClr val="lt1"/>
                          </a:solidFill>
                          <a:effectLst/>
                          <a:latin typeface="+mn-lt"/>
                          <a:ea typeface="+mn-ea"/>
                          <a:cs typeface="+mn-cs"/>
                        </a:rPr>
                        <a:t>C </a:t>
                      </a:r>
                      <a:r>
                        <a:rPr lang="en-US" altLang="zh-CN" sz="2000" b="1" kern="0" dirty="0" smtClean="0">
                          <a:solidFill>
                            <a:schemeClr val="lt1"/>
                          </a:solidFill>
                          <a:effectLst/>
                          <a:latin typeface="+mn-lt"/>
                          <a:ea typeface="+mn-ea"/>
                          <a:cs typeface="+mn-cs"/>
                        </a:rPr>
                        <a:t>/ </a:t>
                      </a:r>
                      <a:r>
                        <a:rPr lang="en-US" sz="2000" b="1" kern="0" dirty="0" smtClean="0">
                          <a:solidFill>
                            <a:schemeClr val="lt1"/>
                          </a:solidFill>
                          <a:effectLst/>
                          <a:latin typeface="+mn-lt"/>
                          <a:ea typeface="+mn-ea"/>
                          <a:cs typeface="+mn-cs"/>
                        </a:rPr>
                        <a:t>%</a:t>
                      </a:r>
                      <a:endParaRPr lang="zh-CN" sz="2000" b="1" kern="0" dirty="0">
                        <a:solidFill>
                          <a:schemeClr val="lt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2000" b="1" kern="0" dirty="0" smtClean="0">
                          <a:solidFill>
                            <a:schemeClr val="lt1"/>
                          </a:solidFill>
                          <a:effectLst/>
                          <a:latin typeface="+mn-lt"/>
                          <a:ea typeface="+mn-ea"/>
                          <a:cs typeface="+mn-cs"/>
                        </a:rPr>
                        <a:t>D</a:t>
                      </a:r>
                      <a:r>
                        <a:rPr lang="en-US" altLang="zh-CN" sz="2000" b="1" kern="0" dirty="0" smtClean="0">
                          <a:solidFill>
                            <a:schemeClr val="lt1"/>
                          </a:solidFill>
                          <a:effectLst/>
                          <a:latin typeface="+mn-lt"/>
                          <a:ea typeface="+mn-ea"/>
                          <a:cs typeface="+mn-cs"/>
                        </a:rPr>
                        <a:t> / </a:t>
                      </a:r>
                      <a:r>
                        <a:rPr lang="en-US" sz="2000" b="1" kern="0" dirty="0" smtClean="0">
                          <a:solidFill>
                            <a:schemeClr val="lt1"/>
                          </a:solidFill>
                          <a:effectLst/>
                          <a:latin typeface="+mn-lt"/>
                          <a:ea typeface="+mn-ea"/>
                          <a:cs typeface="+mn-cs"/>
                        </a:rPr>
                        <a:t>%</a:t>
                      </a:r>
                      <a:endParaRPr lang="zh-CN" sz="2000" b="1" kern="0" dirty="0">
                        <a:solidFill>
                          <a:schemeClr val="lt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2000" b="1" kern="0" dirty="0" smtClean="0">
                          <a:solidFill>
                            <a:schemeClr val="lt1"/>
                          </a:solidFill>
                          <a:effectLst/>
                          <a:latin typeface="+mn-lt"/>
                          <a:ea typeface="+mn-ea"/>
                          <a:cs typeface="+mn-cs"/>
                        </a:rPr>
                        <a:t>E </a:t>
                      </a:r>
                      <a:r>
                        <a:rPr lang="en-US" altLang="zh-CN" sz="2000" b="1" kern="0" dirty="0" smtClean="0">
                          <a:solidFill>
                            <a:schemeClr val="lt1"/>
                          </a:solidFill>
                          <a:effectLst/>
                          <a:latin typeface="+mn-lt"/>
                          <a:ea typeface="+mn-ea"/>
                          <a:cs typeface="+mn-cs"/>
                        </a:rPr>
                        <a:t>/ </a:t>
                      </a:r>
                      <a:r>
                        <a:rPr lang="en-US" sz="2000" b="1" kern="0" dirty="0" smtClean="0">
                          <a:solidFill>
                            <a:schemeClr val="lt1"/>
                          </a:solidFill>
                          <a:effectLst/>
                          <a:latin typeface="+mn-lt"/>
                          <a:ea typeface="+mn-ea"/>
                          <a:cs typeface="+mn-cs"/>
                        </a:rPr>
                        <a:t>%</a:t>
                      </a:r>
                      <a:endParaRPr lang="zh-CN" sz="2000" b="1" kern="0" dirty="0">
                        <a:solidFill>
                          <a:schemeClr val="lt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zh-CN" sz="1600" b="1" kern="0" dirty="0">
                          <a:solidFill>
                            <a:schemeClr val="lt1"/>
                          </a:solidFill>
                          <a:effectLst/>
                          <a:latin typeface="+mn-lt"/>
                          <a:ea typeface="+mn-ea"/>
                          <a:cs typeface="+mn-cs"/>
                        </a:rPr>
                        <a:t>未选</a:t>
                      </a:r>
                    </a:p>
                  </a:txBody>
                  <a:tcPr marT="0" marB="0" anchor="ctr"/>
                </a:tc>
              </a:tr>
              <a:tr h="385900">
                <a:tc>
                  <a:txBody>
                    <a:bodyPr/>
                    <a:lstStyle/>
                    <a:p>
                      <a:pPr algn="just">
                        <a:lnSpc>
                          <a:spcPct val="150000"/>
                        </a:lnSpc>
                        <a:spcAft>
                          <a:spcPts val="0"/>
                        </a:spcAft>
                      </a:pPr>
                      <a:r>
                        <a:rPr lang="en-US" sz="1400" kern="0" dirty="0">
                          <a:effectLst/>
                        </a:rPr>
                        <a:t>(1) </a:t>
                      </a:r>
                      <a:r>
                        <a:rPr lang="zh-CN" sz="1400" kern="0" dirty="0">
                          <a:effectLst/>
                        </a:rPr>
                        <a:t>一带一路</a:t>
                      </a:r>
                      <a:endParaRPr lang="zh-CN" sz="1400" kern="100" dirty="0">
                        <a:effectLst/>
                        <a:latin typeface="Calibri"/>
                        <a:ea typeface="宋体"/>
                        <a:cs typeface="Times New Roman"/>
                      </a:endParaRPr>
                    </a:p>
                  </a:txBody>
                  <a:tcPr marT="0" marB="0"/>
                </a:tc>
                <a:tc>
                  <a:txBody>
                    <a:bodyPr/>
                    <a:lstStyle/>
                    <a:p>
                      <a:pPr marL="0" algn="ctr" defTabSz="914400" rtl="0" eaLnBrk="1" latinLnBrk="0" hangingPunct="1">
                        <a:lnSpc>
                          <a:spcPct val="150000"/>
                        </a:lnSpc>
                        <a:spcAft>
                          <a:spcPts val="0"/>
                        </a:spcAft>
                      </a:pPr>
                      <a:r>
                        <a:rPr lang="en-US" sz="1600" b="0" kern="0" dirty="0">
                          <a:solidFill>
                            <a:schemeClr val="tx1"/>
                          </a:solidFill>
                          <a:effectLst/>
                          <a:latin typeface="+mn-lt"/>
                          <a:ea typeface="+mn-ea"/>
                          <a:cs typeface="+mn-cs"/>
                        </a:rPr>
                        <a:t>18/20</a:t>
                      </a:r>
                      <a:endParaRPr lang="zh-CN" sz="1600" b="0" kern="0" dirty="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a:solidFill>
                            <a:schemeClr val="tx1"/>
                          </a:solidFill>
                          <a:effectLst/>
                          <a:latin typeface="+mn-lt"/>
                          <a:ea typeface="+mn-ea"/>
                          <a:cs typeface="+mn-cs"/>
                        </a:rPr>
                        <a:t>10/11.1</a:t>
                      </a:r>
                      <a:endParaRPr lang="zh-CN" sz="1600" b="0" kern="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a:solidFill>
                            <a:schemeClr val="tx1"/>
                          </a:solidFill>
                          <a:effectLst/>
                          <a:latin typeface="+mn-lt"/>
                          <a:ea typeface="+mn-ea"/>
                          <a:cs typeface="+mn-cs"/>
                        </a:rPr>
                        <a:t>13/14..4</a:t>
                      </a:r>
                      <a:endParaRPr lang="zh-CN" sz="1600" b="0" kern="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a:solidFill>
                            <a:schemeClr val="tx1"/>
                          </a:solidFill>
                          <a:effectLst/>
                          <a:latin typeface="+mn-lt"/>
                          <a:ea typeface="+mn-ea"/>
                          <a:cs typeface="+mn-cs"/>
                        </a:rPr>
                        <a:t>30/33.3</a:t>
                      </a:r>
                      <a:endParaRPr lang="zh-CN" sz="1600" b="0" kern="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a:solidFill>
                            <a:schemeClr val="tx1"/>
                          </a:solidFill>
                          <a:effectLst/>
                          <a:latin typeface="+mn-lt"/>
                          <a:ea typeface="+mn-ea"/>
                          <a:cs typeface="+mn-cs"/>
                        </a:rPr>
                        <a:t>19/21.1</a:t>
                      </a:r>
                      <a:endParaRPr lang="zh-CN" sz="1600" b="0" kern="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a:solidFill>
                            <a:schemeClr val="tx1"/>
                          </a:solidFill>
                          <a:effectLst/>
                          <a:latin typeface="+mn-lt"/>
                          <a:ea typeface="+mn-ea"/>
                          <a:cs typeface="+mn-cs"/>
                        </a:rPr>
                        <a:t> </a:t>
                      </a:r>
                      <a:endParaRPr lang="zh-CN" sz="1600" b="0" kern="0">
                        <a:solidFill>
                          <a:schemeClr val="tx1"/>
                        </a:solidFill>
                        <a:effectLst/>
                        <a:latin typeface="+mn-lt"/>
                        <a:ea typeface="+mn-ea"/>
                        <a:cs typeface="+mn-cs"/>
                      </a:endParaRPr>
                    </a:p>
                  </a:txBody>
                  <a:tcPr marT="0" marB="0" anchor="ctr"/>
                </a:tc>
              </a:tr>
              <a:tr h="385900">
                <a:tc>
                  <a:txBody>
                    <a:bodyPr/>
                    <a:lstStyle/>
                    <a:p>
                      <a:pPr algn="just">
                        <a:lnSpc>
                          <a:spcPct val="150000"/>
                        </a:lnSpc>
                        <a:spcAft>
                          <a:spcPts val="0"/>
                        </a:spcAft>
                      </a:pPr>
                      <a:r>
                        <a:rPr lang="en-US" sz="1400" kern="0" dirty="0">
                          <a:effectLst/>
                        </a:rPr>
                        <a:t>(2) </a:t>
                      </a:r>
                      <a:r>
                        <a:rPr lang="zh-CN" sz="1400" kern="0" dirty="0">
                          <a:effectLst/>
                        </a:rPr>
                        <a:t>不任性</a:t>
                      </a:r>
                      <a:endParaRPr lang="zh-CN" sz="1400" kern="100" dirty="0">
                        <a:effectLst/>
                        <a:latin typeface="Calibri"/>
                        <a:ea typeface="宋体"/>
                        <a:cs typeface="Times New Roman"/>
                      </a:endParaRPr>
                    </a:p>
                  </a:txBody>
                  <a:tcPr marT="0" marB="0"/>
                </a:tc>
                <a:tc>
                  <a:txBody>
                    <a:bodyPr/>
                    <a:lstStyle/>
                    <a:p>
                      <a:pPr marL="0" algn="ctr" defTabSz="914400" rtl="0" eaLnBrk="1" latinLnBrk="0" hangingPunct="1">
                        <a:lnSpc>
                          <a:spcPct val="150000"/>
                        </a:lnSpc>
                        <a:spcAft>
                          <a:spcPts val="0"/>
                        </a:spcAft>
                      </a:pPr>
                      <a:r>
                        <a:rPr lang="en-US" sz="1600" b="0" kern="0" dirty="0">
                          <a:solidFill>
                            <a:schemeClr val="tx1"/>
                          </a:solidFill>
                          <a:effectLst/>
                          <a:latin typeface="+mn-lt"/>
                          <a:ea typeface="+mn-ea"/>
                          <a:cs typeface="+mn-cs"/>
                        </a:rPr>
                        <a:t>12/13.3</a:t>
                      </a:r>
                      <a:endParaRPr lang="zh-CN" sz="1600" b="0" kern="0" dirty="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dirty="0">
                          <a:solidFill>
                            <a:schemeClr val="tx1"/>
                          </a:solidFill>
                          <a:effectLst/>
                          <a:latin typeface="+mn-lt"/>
                          <a:ea typeface="+mn-ea"/>
                          <a:cs typeface="+mn-cs"/>
                        </a:rPr>
                        <a:t>14/15.6</a:t>
                      </a:r>
                      <a:endParaRPr lang="zh-CN" sz="1600" b="0" kern="0" dirty="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dirty="0">
                          <a:solidFill>
                            <a:schemeClr val="tx1"/>
                          </a:solidFill>
                          <a:effectLst/>
                          <a:latin typeface="+mn-lt"/>
                          <a:ea typeface="+mn-ea"/>
                          <a:cs typeface="+mn-cs"/>
                        </a:rPr>
                        <a:t>37/41.1</a:t>
                      </a:r>
                      <a:endParaRPr lang="zh-CN" sz="1600" b="0" kern="0" dirty="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a:solidFill>
                            <a:schemeClr val="tx1"/>
                          </a:solidFill>
                          <a:effectLst/>
                          <a:latin typeface="+mn-lt"/>
                          <a:ea typeface="+mn-ea"/>
                          <a:cs typeface="+mn-cs"/>
                        </a:rPr>
                        <a:t>27/30</a:t>
                      </a:r>
                      <a:endParaRPr lang="zh-CN" sz="1600" b="0" kern="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a:solidFill>
                            <a:schemeClr val="tx1"/>
                          </a:solidFill>
                          <a:effectLst/>
                          <a:latin typeface="+mn-lt"/>
                          <a:ea typeface="+mn-ea"/>
                          <a:cs typeface="+mn-cs"/>
                        </a:rPr>
                        <a:t> </a:t>
                      </a:r>
                      <a:endParaRPr lang="zh-CN" sz="1600" b="0" kern="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a:solidFill>
                            <a:schemeClr val="tx1"/>
                          </a:solidFill>
                          <a:effectLst/>
                          <a:latin typeface="+mn-lt"/>
                          <a:ea typeface="+mn-ea"/>
                          <a:cs typeface="+mn-cs"/>
                        </a:rPr>
                        <a:t> </a:t>
                      </a:r>
                      <a:endParaRPr lang="zh-CN" sz="1600" b="0" kern="0">
                        <a:solidFill>
                          <a:schemeClr val="tx1"/>
                        </a:solidFill>
                        <a:effectLst/>
                        <a:latin typeface="+mn-lt"/>
                        <a:ea typeface="+mn-ea"/>
                        <a:cs typeface="+mn-cs"/>
                      </a:endParaRPr>
                    </a:p>
                  </a:txBody>
                  <a:tcPr marT="0" marB="0" anchor="ctr"/>
                </a:tc>
              </a:tr>
              <a:tr h="385900">
                <a:tc>
                  <a:txBody>
                    <a:bodyPr/>
                    <a:lstStyle/>
                    <a:p>
                      <a:pPr algn="just">
                        <a:lnSpc>
                          <a:spcPct val="150000"/>
                        </a:lnSpc>
                        <a:spcAft>
                          <a:spcPts val="0"/>
                        </a:spcAft>
                      </a:pPr>
                      <a:r>
                        <a:rPr lang="en-US" sz="1400" kern="0" dirty="0">
                          <a:effectLst/>
                        </a:rPr>
                        <a:t>(3)</a:t>
                      </a:r>
                      <a:r>
                        <a:rPr lang="zh-CN" sz="1400" kern="0" dirty="0">
                          <a:effectLst/>
                        </a:rPr>
                        <a:t>中国特色社会主义</a:t>
                      </a:r>
                      <a:endParaRPr lang="zh-CN" sz="1400" kern="100" dirty="0">
                        <a:effectLst/>
                        <a:latin typeface="Calibri"/>
                        <a:ea typeface="宋体"/>
                        <a:cs typeface="Times New Roman"/>
                      </a:endParaRPr>
                    </a:p>
                  </a:txBody>
                  <a:tcPr marT="0" marB="0"/>
                </a:tc>
                <a:tc>
                  <a:txBody>
                    <a:bodyPr/>
                    <a:lstStyle/>
                    <a:p>
                      <a:pPr marL="0" algn="ctr" defTabSz="914400" rtl="0" eaLnBrk="1" latinLnBrk="0" hangingPunct="1">
                        <a:lnSpc>
                          <a:spcPct val="150000"/>
                        </a:lnSpc>
                        <a:spcAft>
                          <a:spcPts val="0"/>
                        </a:spcAft>
                      </a:pPr>
                      <a:r>
                        <a:rPr lang="en-US" sz="1600" b="0" kern="0">
                          <a:solidFill>
                            <a:schemeClr val="tx1"/>
                          </a:solidFill>
                          <a:effectLst/>
                          <a:latin typeface="+mn-lt"/>
                          <a:ea typeface="+mn-ea"/>
                          <a:cs typeface="+mn-cs"/>
                        </a:rPr>
                        <a:t>25/27.8</a:t>
                      </a:r>
                      <a:endParaRPr lang="zh-CN" sz="1600" b="0" kern="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dirty="0">
                          <a:solidFill>
                            <a:schemeClr val="tx1"/>
                          </a:solidFill>
                          <a:effectLst/>
                          <a:latin typeface="+mn-lt"/>
                          <a:ea typeface="+mn-ea"/>
                          <a:cs typeface="+mn-cs"/>
                        </a:rPr>
                        <a:t>12/13.3</a:t>
                      </a:r>
                      <a:endParaRPr lang="zh-CN" sz="1600" b="0" kern="0" dirty="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dirty="0">
                          <a:solidFill>
                            <a:schemeClr val="tx1"/>
                          </a:solidFill>
                          <a:effectLst/>
                          <a:latin typeface="+mn-lt"/>
                          <a:ea typeface="+mn-ea"/>
                          <a:cs typeface="+mn-cs"/>
                        </a:rPr>
                        <a:t>20/22.2</a:t>
                      </a:r>
                      <a:endParaRPr lang="zh-CN" sz="1600" b="0" kern="0" dirty="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a:solidFill>
                            <a:schemeClr val="tx1"/>
                          </a:solidFill>
                          <a:effectLst/>
                          <a:latin typeface="+mn-lt"/>
                          <a:ea typeface="+mn-ea"/>
                          <a:cs typeface="+mn-cs"/>
                        </a:rPr>
                        <a:t>33/36.7</a:t>
                      </a:r>
                      <a:endParaRPr lang="zh-CN" sz="1600" b="0" kern="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a:solidFill>
                            <a:schemeClr val="tx1"/>
                          </a:solidFill>
                          <a:effectLst/>
                          <a:latin typeface="+mn-lt"/>
                          <a:ea typeface="+mn-ea"/>
                          <a:cs typeface="+mn-cs"/>
                        </a:rPr>
                        <a:t> </a:t>
                      </a:r>
                      <a:endParaRPr lang="zh-CN" sz="1600" b="0" kern="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a:solidFill>
                            <a:schemeClr val="tx1"/>
                          </a:solidFill>
                          <a:effectLst/>
                          <a:latin typeface="+mn-lt"/>
                          <a:ea typeface="+mn-ea"/>
                          <a:cs typeface="+mn-cs"/>
                        </a:rPr>
                        <a:t> </a:t>
                      </a:r>
                      <a:endParaRPr lang="zh-CN" sz="1600" b="0" kern="0">
                        <a:solidFill>
                          <a:schemeClr val="tx1"/>
                        </a:solidFill>
                        <a:effectLst/>
                        <a:latin typeface="+mn-lt"/>
                        <a:ea typeface="+mn-ea"/>
                        <a:cs typeface="+mn-cs"/>
                      </a:endParaRPr>
                    </a:p>
                  </a:txBody>
                  <a:tcPr marT="0" marB="0" anchor="ctr"/>
                </a:tc>
              </a:tr>
              <a:tr h="385900">
                <a:tc>
                  <a:txBody>
                    <a:bodyPr/>
                    <a:lstStyle/>
                    <a:p>
                      <a:pPr algn="just">
                        <a:lnSpc>
                          <a:spcPct val="150000"/>
                        </a:lnSpc>
                        <a:spcAft>
                          <a:spcPts val="0"/>
                        </a:spcAft>
                      </a:pPr>
                      <a:r>
                        <a:rPr lang="en-US" sz="1400" kern="0" dirty="0">
                          <a:effectLst/>
                        </a:rPr>
                        <a:t>(4) </a:t>
                      </a:r>
                      <a:r>
                        <a:rPr lang="zh-CN" sz="1400" kern="0" dirty="0">
                          <a:effectLst/>
                        </a:rPr>
                        <a:t>科学发展观</a:t>
                      </a:r>
                      <a:endParaRPr lang="zh-CN" sz="1400" kern="100" dirty="0">
                        <a:effectLst/>
                        <a:latin typeface="Calibri"/>
                        <a:ea typeface="宋体"/>
                        <a:cs typeface="Times New Roman"/>
                      </a:endParaRPr>
                    </a:p>
                  </a:txBody>
                  <a:tcPr marT="0" marB="0"/>
                </a:tc>
                <a:tc>
                  <a:txBody>
                    <a:bodyPr/>
                    <a:lstStyle/>
                    <a:p>
                      <a:pPr marL="0" algn="ctr" defTabSz="914400" rtl="0" eaLnBrk="1" latinLnBrk="0" hangingPunct="1">
                        <a:lnSpc>
                          <a:spcPct val="150000"/>
                        </a:lnSpc>
                        <a:spcAft>
                          <a:spcPts val="0"/>
                        </a:spcAft>
                      </a:pPr>
                      <a:r>
                        <a:rPr lang="en-US" sz="1600" b="0" kern="0">
                          <a:solidFill>
                            <a:schemeClr val="tx1"/>
                          </a:solidFill>
                          <a:effectLst/>
                          <a:latin typeface="+mn-lt"/>
                          <a:ea typeface="+mn-ea"/>
                          <a:cs typeface="+mn-cs"/>
                        </a:rPr>
                        <a:t>30/33.3</a:t>
                      </a:r>
                      <a:endParaRPr lang="zh-CN" sz="1600" b="0" kern="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a:solidFill>
                            <a:schemeClr val="tx1"/>
                          </a:solidFill>
                          <a:effectLst/>
                          <a:latin typeface="+mn-lt"/>
                          <a:ea typeface="+mn-ea"/>
                          <a:cs typeface="+mn-cs"/>
                        </a:rPr>
                        <a:t>22/24.4</a:t>
                      </a:r>
                      <a:endParaRPr lang="zh-CN" sz="1600" b="0" kern="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dirty="0">
                          <a:solidFill>
                            <a:schemeClr val="tx1"/>
                          </a:solidFill>
                          <a:effectLst/>
                          <a:latin typeface="+mn-lt"/>
                          <a:ea typeface="+mn-ea"/>
                          <a:cs typeface="+mn-cs"/>
                        </a:rPr>
                        <a:t>28/31.1</a:t>
                      </a:r>
                      <a:endParaRPr lang="zh-CN" sz="1600" b="0" kern="0" dirty="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dirty="0">
                          <a:solidFill>
                            <a:schemeClr val="tx1"/>
                          </a:solidFill>
                          <a:effectLst/>
                          <a:latin typeface="+mn-lt"/>
                          <a:ea typeface="+mn-ea"/>
                          <a:cs typeface="+mn-cs"/>
                        </a:rPr>
                        <a:t>10/11.1</a:t>
                      </a:r>
                      <a:endParaRPr lang="zh-CN" sz="1600" b="0" kern="0" dirty="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a:solidFill>
                            <a:schemeClr val="tx1"/>
                          </a:solidFill>
                          <a:effectLst/>
                          <a:latin typeface="+mn-lt"/>
                          <a:ea typeface="+mn-ea"/>
                          <a:cs typeface="+mn-cs"/>
                        </a:rPr>
                        <a:t> </a:t>
                      </a:r>
                      <a:endParaRPr lang="zh-CN" sz="1600" b="0" kern="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a:solidFill>
                            <a:schemeClr val="tx1"/>
                          </a:solidFill>
                          <a:effectLst/>
                          <a:latin typeface="+mn-lt"/>
                          <a:ea typeface="+mn-ea"/>
                          <a:cs typeface="+mn-cs"/>
                        </a:rPr>
                        <a:t> </a:t>
                      </a:r>
                      <a:endParaRPr lang="zh-CN" sz="1600" b="0" kern="0">
                        <a:solidFill>
                          <a:schemeClr val="tx1"/>
                        </a:solidFill>
                        <a:effectLst/>
                        <a:latin typeface="+mn-lt"/>
                        <a:ea typeface="+mn-ea"/>
                        <a:cs typeface="+mn-cs"/>
                      </a:endParaRPr>
                    </a:p>
                  </a:txBody>
                  <a:tcPr marT="0" marB="0" anchor="ctr"/>
                </a:tc>
              </a:tr>
              <a:tr h="385900">
                <a:tc>
                  <a:txBody>
                    <a:bodyPr/>
                    <a:lstStyle/>
                    <a:p>
                      <a:pPr algn="just">
                        <a:lnSpc>
                          <a:spcPct val="150000"/>
                        </a:lnSpc>
                        <a:spcAft>
                          <a:spcPts val="0"/>
                        </a:spcAft>
                      </a:pPr>
                      <a:r>
                        <a:rPr lang="en-US" sz="1400" kern="0" dirty="0">
                          <a:effectLst/>
                        </a:rPr>
                        <a:t>(5) </a:t>
                      </a:r>
                      <a:r>
                        <a:rPr lang="zh-CN" sz="1400" kern="0" dirty="0">
                          <a:effectLst/>
                        </a:rPr>
                        <a:t>生态文明</a:t>
                      </a:r>
                      <a:endParaRPr lang="zh-CN" sz="1400" kern="100" dirty="0">
                        <a:effectLst/>
                        <a:latin typeface="Calibri"/>
                        <a:ea typeface="宋体"/>
                        <a:cs typeface="Times New Roman"/>
                      </a:endParaRPr>
                    </a:p>
                  </a:txBody>
                  <a:tcPr marT="0" marB="0"/>
                </a:tc>
                <a:tc>
                  <a:txBody>
                    <a:bodyPr/>
                    <a:lstStyle/>
                    <a:p>
                      <a:pPr marL="0" algn="ctr" defTabSz="914400" rtl="0" eaLnBrk="1" latinLnBrk="0" hangingPunct="1">
                        <a:lnSpc>
                          <a:spcPct val="150000"/>
                        </a:lnSpc>
                        <a:spcAft>
                          <a:spcPts val="0"/>
                        </a:spcAft>
                      </a:pPr>
                      <a:r>
                        <a:rPr lang="en-US" sz="1600" b="0" kern="0">
                          <a:solidFill>
                            <a:schemeClr val="tx1"/>
                          </a:solidFill>
                          <a:effectLst/>
                          <a:latin typeface="+mn-lt"/>
                          <a:ea typeface="+mn-ea"/>
                          <a:cs typeface="+mn-cs"/>
                        </a:rPr>
                        <a:t>9/10</a:t>
                      </a:r>
                      <a:endParaRPr lang="zh-CN" sz="1600" b="0" kern="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a:solidFill>
                            <a:schemeClr val="tx1"/>
                          </a:solidFill>
                          <a:effectLst/>
                          <a:latin typeface="+mn-lt"/>
                          <a:ea typeface="+mn-ea"/>
                          <a:cs typeface="+mn-cs"/>
                        </a:rPr>
                        <a:t>21/23.3</a:t>
                      </a:r>
                      <a:endParaRPr lang="zh-CN" sz="1600" b="0" kern="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dirty="0">
                          <a:solidFill>
                            <a:schemeClr val="tx1"/>
                          </a:solidFill>
                          <a:effectLst/>
                          <a:latin typeface="+mn-lt"/>
                          <a:ea typeface="+mn-ea"/>
                          <a:cs typeface="+mn-cs"/>
                        </a:rPr>
                        <a:t>14/15.6</a:t>
                      </a:r>
                      <a:endParaRPr lang="zh-CN" sz="1600" b="0" kern="0" dirty="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dirty="0">
                          <a:solidFill>
                            <a:schemeClr val="tx1"/>
                          </a:solidFill>
                          <a:effectLst/>
                          <a:latin typeface="+mn-lt"/>
                          <a:ea typeface="+mn-ea"/>
                          <a:cs typeface="+mn-cs"/>
                        </a:rPr>
                        <a:t>41/45.6</a:t>
                      </a:r>
                      <a:endParaRPr lang="zh-CN" sz="1600" b="0" kern="0" dirty="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a:solidFill>
                            <a:schemeClr val="tx1"/>
                          </a:solidFill>
                          <a:effectLst/>
                          <a:latin typeface="+mn-lt"/>
                          <a:ea typeface="+mn-ea"/>
                          <a:cs typeface="+mn-cs"/>
                        </a:rPr>
                        <a:t>5/5.6</a:t>
                      </a:r>
                      <a:endParaRPr lang="zh-CN" sz="1600" b="0" kern="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a:solidFill>
                            <a:schemeClr val="tx1"/>
                          </a:solidFill>
                          <a:effectLst/>
                          <a:latin typeface="+mn-lt"/>
                          <a:ea typeface="+mn-ea"/>
                          <a:cs typeface="+mn-cs"/>
                        </a:rPr>
                        <a:t> </a:t>
                      </a:r>
                      <a:endParaRPr lang="zh-CN" sz="1600" b="0" kern="0">
                        <a:solidFill>
                          <a:schemeClr val="tx1"/>
                        </a:solidFill>
                        <a:effectLst/>
                        <a:latin typeface="+mn-lt"/>
                        <a:ea typeface="+mn-ea"/>
                        <a:cs typeface="+mn-cs"/>
                      </a:endParaRPr>
                    </a:p>
                  </a:txBody>
                  <a:tcPr marT="0" marB="0" anchor="ctr"/>
                </a:tc>
              </a:tr>
              <a:tr h="385900">
                <a:tc>
                  <a:txBody>
                    <a:bodyPr/>
                    <a:lstStyle/>
                    <a:p>
                      <a:pPr algn="just">
                        <a:lnSpc>
                          <a:spcPct val="150000"/>
                        </a:lnSpc>
                        <a:spcAft>
                          <a:spcPts val="0"/>
                        </a:spcAft>
                      </a:pPr>
                      <a:r>
                        <a:rPr lang="en-US" sz="1400" kern="0" dirty="0">
                          <a:effectLst/>
                        </a:rPr>
                        <a:t>(6) </a:t>
                      </a:r>
                      <a:r>
                        <a:rPr lang="zh-CN" sz="1400" kern="0" dirty="0">
                          <a:effectLst/>
                        </a:rPr>
                        <a:t>全面建设小康社会</a:t>
                      </a:r>
                      <a:endParaRPr lang="zh-CN" sz="1400" kern="100" dirty="0">
                        <a:effectLst/>
                        <a:latin typeface="Calibri"/>
                        <a:ea typeface="宋体"/>
                        <a:cs typeface="Times New Roman"/>
                      </a:endParaRPr>
                    </a:p>
                  </a:txBody>
                  <a:tcPr marT="0" marB="0"/>
                </a:tc>
                <a:tc>
                  <a:txBody>
                    <a:bodyPr/>
                    <a:lstStyle/>
                    <a:p>
                      <a:pPr marL="0" algn="ctr" defTabSz="914400" rtl="0" eaLnBrk="1" latinLnBrk="0" hangingPunct="1">
                        <a:lnSpc>
                          <a:spcPct val="150000"/>
                        </a:lnSpc>
                        <a:spcAft>
                          <a:spcPts val="0"/>
                        </a:spcAft>
                      </a:pPr>
                      <a:r>
                        <a:rPr lang="en-US" sz="1600" b="0" kern="0">
                          <a:solidFill>
                            <a:schemeClr val="tx1"/>
                          </a:solidFill>
                          <a:effectLst/>
                          <a:latin typeface="+mn-lt"/>
                          <a:ea typeface="+mn-ea"/>
                          <a:cs typeface="+mn-cs"/>
                        </a:rPr>
                        <a:t>22/24.4</a:t>
                      </a:r>
                      <a:endParaRPr lang="zh-CN" sz="1600" b="0" kern="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a:solidFill>
                            <a:schemeClr val="tx1"/>
                          </a:solidFill>
                          <a:effectLst/>
                          <a:latin typeface="+mn-lt"/>
                          <a:ea typeface="+mn-ea"/>
                          <a:cs typeface="+mn-cs"/>
                        </a:rPr>
                        <a:t>24/26.7</a:t>
                      </a:r>
                      <a:endParaRPr lang="zh-CN" sz="1600" b="0" kern="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a:solidFill>
                            <a:schemeClr val="tx1"/>
                          </a:solidFill>
                          <a:effectLst/>
                          <a:latin typeface="+mn-lt"/>
                          <a:ea typeface="+mn-ea"/>
                          <a:cs typeface="+mn-cs"/>
                        </a:rPr>
                        <a:t>21/23.3</a:t>
                      </a:r>
                      <a:endParaRPr lang="zh-CN" sz="1600" b="0" kern="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dirty="0">
                          <a:solidFill>
                            <a:schemeClr val="tx1"/>
                          </a:solidFill>
                          <a:effectLst/>
                          <a:latin typeface="+mn-lt"/>
                          <a:ea typeface="+mn-ea"/>
                          <a:cs typeface="+mn-cs"/>
                        </a:rPr>
                        <a:t>22/24.4</a:t>
                      </a:r>
                      <a:endParaRPr lang="zh-CN" sz="1600" b="0" kern="0" dirty="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dirty="0">
                          <a:solidFill>
                            <a:schemeClr val="tx1"/>
                          </a:solidFill>
                          <a:effectLst/>
                          <a:latin typeface="+mn-lt"/>
                          <a:ea typeface="+mn-ea"/>
                          <a:cs typeface="+mn-cs"/>
                        </a:rPr>
                        <a:t> </a:t>
                      </a:r>
                      <a:endParaRPr lang="zh-CN" sz="1600" b="0" kern="0" dirty="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a:solidFill>
                            <a:schemeClr val="tx1"/>
                          </a:solidFill>
                          <a:effectLst/>
                          <a:latin typeface="+mn-lt"/>
                          <a:ea typeface="+mn-ea"/>
                          <a:cs typeface="+mn-cs"/>
                        </a:rPr>
                        <a:t>1/1.1</a:t>
                      </a:r>
                      <a:endParaRPr lang="zh-CN" sz="1600" b="0" kern="0">
                        <a:solidFill>
                          <a:schemeClr val="tx1"/>
                        </a:solidFill>
                        <a:effectLst/>
                        <a:latin typeface="+mn-lt"/>
                        <a:ea typeface="+mn-ea"/>
                        <a:cs typeface="+mn-cs"/>
                      </a:endParaRPr>
                    </a:p>
                  </a:txBody>
                  <a:tcPr marT="0" marB="0" anchor="ctr"/>
                </a:tc>
              </a:tr>
              <a:tr h="385900">
                <a:tc>
                  <a:txBody>
                    <a:bodyPr/>
                    <a:lstStyle/>
                    <a:p>
                      <a:pPr algn="just">
                        <a:lnSpc>
                          <a:spcPct val="150000"/>
                        </a:lnSpc>
                        <a:spcAft>
                          <a:spcPts val="0"/>
                        </a:spcAft>
                      </a:pPr>
                      <a:r>
                        <a:rPr lang="en-US" sz="1400" kern="0" dirty="0">
                          <a:effectLst/>
                        </a:rPr>
                        <a:t>(7) </a:t>
                      </a:r>
                      <a:r>
                        <a:rPr lang="zh-CN" sz="1400" kern="0" dirty="0">
                          <a:effectLst/>
                        </a:rPr>
                        <a:t>素质教育</a:t>
                      </a:r>
                      <a:endParaRPr lang="zh-CN" sz="1400" kern="100" dirty="0">
                        <a:effectLst/>
                        <a:latin typeface="Calibri"/>
                        <a:ea typeface="宋体"/>
                        <a:cs typeface="Times New Roman"/>
                      </a:endParaRPr>
                    </a:p>
                  </a:txBody>
                  <a:tcPr marT="0" marB="0"/>
                </a:tc>
                <a:tc>
                  <a:txBody>
                    <a:bodyPr/>
                    <a:lstStyle/>
                    <a:p>
                      <a:pPr marL="0" algn="ctr" defTabSz="914400" rtl="0" eaLnBrk="1" latinLnBrk="0" hangingPunct="1">
                        <a:lnSpc>
                          <a:spcPct val="150000"/>
                        </a:lnSpc>
                        <a:spcAft>
                          <a:spcPts val="0"/>
                        </a:spcAft>
                      </a:pPr>
                      <a:r>
                        <a:rPr lang="en-US" sz="1600" b="0" kern="0">
                          <a:solidFill>
                            <a:schemeClr val="tx1"/>
                          </a:solidFill>
                          <a:effectLst/>
                          <a:latin typeface="+mn-lt"/>
                          <a:ea typeface="+mn-ea"/>
                          <a:cs typeface="+mn-cs"/>
                        </a:rPr>
                        <a:t>39/43.3</a:t>
                      </a:r>
                      <a:endParaRPr lang="zh-CN" sz="1600" b="0" kern="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a:solidFill>
                            <a:schemeClr val="tx1"/>
                          </a:solidFill>
                          <a:effectLst/>
                          <a:latin typeface="+mn-lt"/>
                          <a:ea typeface="+mn-ea"/>
                          <a:cs typeface="+mn-cs"/>
                        </a:rPr>
                        <a:t>24/26.7</a:t>
                      </a:r>
                      <a:endParaRPr lang="zh-CN" sz="1600" b="0" kern="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a:solidFill>
                            <a:schemeClr val="tx1"/>
                          </a:solidFill>
                          <a:effectLst/>
                          <a:latin typeface="+mn-lt"/>
                          <a:ea typeface="+mn-ea"/>
                          <a:cs typeface="+mn-cs"/>
                        </a:rPr>
                        <a:t>10/11.1</a:t>
                      </a:r>
                      <a:endParaRPr lang="zh-CN" sz="1600" b="0" kern="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a:solidFill>
                            <a:schemeClr val="tx1"/>
                          </a:solidFill>
                          <a:effectLst/>
                          <a:latin typeface="+mn-lt"/>
                          <a:ea typeface="+mn-ea"/>
                          <a:cs typeface="+mn-cs"/>
                        </a:rPr>
                        <a:t>8/8.9</a:t>
                      </a:r>
                      <a:endParaRPr lang="zh-CN" sz="1600" b="0" kern="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dirty="0">
                          <a:solidFill>
                            <a:schemeClr val="tx1"/>
                          </a:solidFill>
                          <a:effectLst/>
                          <a:latin typeface="+mn-lt"/>
                          <a:ea typeface="+mn-ea"/>
                          <a:cs typeface="+mn-cs"/>
                        </a:rPr>
                        <a:t>9/10</a:t>
                      </a:r>
                      <a:endParaRPr lang="zh-CN" sz="1600" b="0" kern="0" dirty="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a:solidFill>
                            <a:schemeClr val="tx1"/>
                          </a:solidFill>
                          <a:effectLst/>
                          <a:latin typeface="+mn-lt"/>
                          <a:ea typeface="+mn-ea"/>
                          <a:cs typeface="+mn-cs"/>
                        </a:rPr>
                        <a:t> </a:t>
                      </a:r>
                      <a:endParaRPr lang="zh-CN" sz="1600" b="0" kern="0">
                        <a:solidFill>
                          <a:schemeClr val="tx1"/>
                        </a:solidFill>
                        <a:effectLst/>
                        <a:latin typeface="+mn-lt"/>
                        <a:ea typeface="+mn-ea"/>
                        <a:cs typeface="+mn-cs"/>
                      </a:endParaRPr>
                    </a:p>
                  </a:txBody>
                  <a:tcPr marT="0" marB="0" anchor="ctr"/>
                </a:tc>
              </a:tr>
              <a:tr h="385900">
                <a:tc>
                  <a:txBody>
                    <a:bodyPr/>
                    <a:lstStyle/>
                    <a:p>
                      <a:pPr algn="just">
                        <a:lnSpc>
                          <a:spcPct val="150000"/>
                        </a:lnSpc>
                        <a:spcAft>
                          <a:spcPts val="0"/>
                        </a:spcAft>
                      </a:pPr>
                      <a:r>
                        <a:rPr lang="en-US" sz="1400" kern="0" dirty="0">
                          <a:effectLst/>
                        </a:rPr>
                        <a:t>(8) </a:t>
                      </a:r>
                      <a:r>
                        <a:rPr lang="zh-CN" sz="1400" kern="0" dirty="0">
                          <a:effectLst/>
                        </a:rPr>
                        <a:t>新型大国关系</a:t>
                      </a:r>
                      <a:endParaRPr lang="zh-CN" sz="1400" kern="100" dirty="0">
                        <a:effectLst/>
                        <a:latin typeface="Calibri"/>
                        <a:ea typeface="宋体"/>
                        <a:cs typeface="Times New Roman"/>
                      </a:endParaRPr>
                    </a:p>
                  </a:txBody>
                  <a:tcPr marT="0" marB="0"/>
                </a:tc>
                <a:tc>
                  <a:txBody>
                    <a:bodyPr/>
                    <a:lstStyle/>
                    <a:p>
                      <a:pPr marL="0" algn="ctr" defTabSz="914400" rtl="0" eaLnBrk="1" latinLnBrk="0" hangingPunct="1">
                        <a:lnSpc>
                          <a:spcPct val="150000"/>
                        </a:lnSpc>
                        <a:spcAft>
                          <a:spcPts val="0"/>
                        </a:spcAft>
                      </a:pPr>
                      <a:r>
                        <a:rPr lang="en-US" sz="1600" b="0" kern="0">
                          <a:solidFill>
                            <a:schemeClr val="tx1"/>
                          </a:solidFill>
                          <a:effectLst/>
                          <a:latin typeface="+mn-lt"/>
                          <a:ea typeface="+mn-ea"/>
                          <a:cs typeface="+mn-cs"/>
                        </a:rPr>
                        <a:t>1213.3</a:t>
                      </a:r>
                      <a:endParaRPr lang="zh-CN" sz="1600" b="0" kern="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a:solidFill>
                            <a:schemeClr val="tx1"/>
                          </a:solidFill>
                          <a:effectLst/>
                          <a:latin typeface="+mn-lt"/>
                          <a:ea typeface="+mn-ea"/>
                          <a:cs typeface="+mn-cs"/>
                        </a:rPr>
                        <a:t>23/25.6</a:t>
                      </a:r>
                      <a:endParaRPr lang="zh-CN" sz="1600" b="0" kern="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a:solidFill>
                            <a:schemeClr val="tx1"/>
                          </a:solidFill>
                          <a:effectLst/>
                          <a:latin typeface="+mn-lt"/>
                          <a:ea typeface="+mn-ea"/>
                          <a:cs typeface="+mn-cs"/>
                        </a:rPr>
                        <a:t>5/5.6</a:t>
                      </a:r>
                      <a:endParaRPr lang="zh-CN" sz="1600" b="0" kern="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a:solidFill>
                            <a:schemeClr val="tx1"/>
                          </a:solidFill>
                          <a:effectLst/>
                          <a:latin typeface="+mn-lt"/>
                          <a:ea typeface="+mn-ea"/>
                          <a:cs typeface="+mn-cs"/>
                        </a:rPr>
                        <a:t>50/55.6</a:t>
                      </a:r>
                      <a:endParaRPr lang="zh-CN" sz="1600" b="0" kern="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dirty="0">
                          <a:solidFill>
                            <a:schemeClr val="tx1"/>
                          </a:solidFill>
                          <a:effectLst/>
                          <a:latin typeface="+mn-lt"/>
                          <a:ea typeface="+mn-ea"/>
                          <a:cs typeface="+mn-cs"/>
                        </a:rPr>
                        <a:t> </a:t>
                      </a:r>
                      <a:endParaRPr lang="zh-CN" sz="1600" b="0" kern="0" dirty="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dirty="0">
                          <a:solidFill>
                            <a:schemeClr val="tx1"/>
                          </a:solidFill>
                          <a:effectLst/>
                          <a:latin typeface="+mn-lt"/>
                          <a:ea typeface="+mn-ea"/>
                          <a:cs typeface="+mn-cs"/>
                        </a:rPr>
                        <a:t> </a:t>
                      </a:r>
                      <a:endParaRPr lang="zh-CN" sz="1600" b="0" kern="0" dirty="0">
                        <a:solidFill>
                          <a:schemeClr val="tx1"/>
                        </a:solidFill>
                        <a:effectLst/>
                        <a:latin typeface="+mn-lt"/>
                        <a:ea typeface="+mn-ea"/>
                        <a:cs typeface="+mn-cs"/>
                      </a:endParaRPr>
                    </a:p>
                  </a:txBody>
                  <a:tcPr marT="0" marB="0" anchor="ctr"/>
                </a:tc>
              </a:tr>
              <a:tr h="385900">
                <a:tc>
                  <a:txBody>
                    <a:bodyPr/>
                    <a:lstStyle/>
                    <a:p>
                      <a:pPr algn="just">
                        <a:lnSpc>
                          <a:spcPct val="150000"/>
                        </a:lnSpc>
                        <a:spcAft>
                          <a:spcPts val="0"/>
                        </a:spcAft>
                      </a:pPr>
                      <a:r>
                        <a:rPr lang="en-US" sz="1400" kern="0" dirty="0">
                          <a:effectLst/>
                        </a:rPr>
                        <a:t>(9) </a:t>
                      </a:r>
                      <a:r>
                        <a:rPr lang="zh-CN" sz="1400" kern="0" dirty="0">
                          <a:effectLst/>
                        </a:rPr>
                        <a:t>外向型经济</a:t>
                      </a:r>
                      <a:endParaRPr lang="zh-CN" sz="1400" kern="100" dirty="0">
                        <a:effectLst/>
                        <a:latin typeface="Calibri"/>
                        <a:ea typeface="宋体"/>
                        <a:cs typeface="Times New Roman"/>
                      </a:endParaRPr>
                    </a:p>
                  </a:txBody>
                  <a:tcPr marT="0" marB="0"/>
                </a:tc>
                <a:tc>
                  <a:txBody>
                    <a:bodyPr/>
                    <a:lstStyle/>
                    <a:p>
                      <a:pPr marL="0" algn="ctr" defTabSz="914400" rtl="0" eaLnBrk="1" latinLnBrk="0" hangingPunct="1">
                        <a:lnSpc>
                          <a:spcPct val="150000"/>
                        </a:lnSpc>
                        <a:spcAft>
                          <a:spcPts val="0"/>
                        </a:spcAft>
                      </a:pPr>
                      <a:r>
                        <a:rPr lang="en-US" sz="1600" b="0" kern="0">
                          <a:solidFill>
                            <a:schemeClr val="tx1"/>
                          </a:solidFill>
                          <a:effectLst/>
                          <a:latin typeface="+mn-lt"/>
                          <a:ea typeface="+mn-ea"/>
                          <a:cs typeface="+mn-cs"/>
                        </a:rPr>
                        <a:t>9/10</a:t>
                      </a:r>
                      <a:endParaRPr lang="zh-CN" sz="1600" b="0" kern="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a:solidFill>
                            <a:schemeClr val="tx1"/>
                          </a:solidFill>
                          <a:effectLst/>
                          <a:latin typeface="+mn-lt"/>
                          <a:ea typeface="+mn-ea"/>
                          <a:cs typeface="+mn-cs"/>
                        </a:rPr>
                        <a:t>22/24.4</a:t>
                      </a:r>
                      <a:endParaRPr lang="zh-CN" sz="1600" b="0" kern="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a:solidFill>
                            <a:schemeClr val="tx1"/>
                          </a:solidFill>
                          <a:effectLst/>
                          <a:latin typeface="+mn-lt"/>
                          <a:ea typeface="+mn-ea"/>
                          <a:cs typeface="+mn-cs"/>
                        </a:rPr>
                        <a:t>35/38.9</a:t>
                      </a:r>
                      <a:endParaRPr lang="zh-CN" sz="1600" b="0" kern="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a:solidFill>
                            <a:schemeClr val="tx1"/>
                          </a:solidFill>
                          <a:effectLst/>
                          <a:latin typeface="+mn-lt"/>
                          <a:ea typeface="+mn-ea"/>
                          <a:cs typeface="+mn-cs"/>
                        </a:rPr>
                        <a:t>24/26.7</a:t>
                      </a:r>
                      <a:endParaRPr lang="zh-CN" sz="1600" b="0" kern="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dirty="0">
                          <a:solidFill>
                            <a:schemeClr val="tx1"/>
                          </a:solidFill>
                          <a:effectLst/>
                          <a:latin typeface="+mn-lt"/>
                          <a:ea typeface="+mn-ea"/>
                          <a:cs typeface="+mn-cs"/>
                        </a:rPr>
                        <a:t> </a:t>
                      </a:r>
                      <a:endParaRPr lang="zh-CN" sz="1600" b="0" kern="0" dirty="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dirty="0">
                          <a:solidFill>
                            <a:schemeClr val="tx1"/>
                          </a:solidFill>
                          <a:effectLst/>
                          <a:latin typeface="+mn-lt"/>
                          <a:ea typeface="+mn-ea"/>
                          <a:cs typeface="+mn-cs"/>
                        </a:rPr>
                        <a:t> </a:t>
                      </a:r>
                      <a:endParaRPr lang="zh-CN" sz="1600" b="0" kern="0" dirty="0">
                        <a:solidFill>
                          <a:schemeClr val="tx1"/>
                        </a:solidFill>
                        <a:effectLst/>
                        <a:latin typeface="+mn-lt"/>
                        <a:ea typeface="+mn-ea"/>
                        <a:cs typeface="+mn-cs"/>
                      </a:endParaRPr>
                    </a:p>
                  </a:txBody>
                  <a:tcPr marT="0" marB="0" anchor="ctr"/>
                </a:tc>
              </a:tr>
              <a:tr h="385900">
                <a:tc>
                  <a:txBody>
                    <a:bodyPr/>
                    <a:lstStyle/>
                    <a:p>
                      <a:pPr algn="just">
                        <a:lnSpc>
                          <a:spcPct val="150000"/>
                        </a:lnSpc>
                        <a:spcAft>
                          <a:spcPts val="0"/>
                        </a:spcAft>
                      </a:pPr>
                      <a:r>
                        <a:rPr lang="en-US" sz="1400" kern="0" dirty="0">
                          <a:effectLst/>
                        </a:rPr>
                        <a:t>(10) </a:t>
                      </a:r>
                      <a:r>
                        <a:rPr lang="zh-CN" sz="1400" kern="0" dirty="0">
                          <a:effectLst/>
                        </a:rPr>
                        <a:t>八荣八耻</a:t>
                      </a:r>
                      <a:endParaRPr lang="zh-CN" sz="1400" kern="100" dirty="0">
                        <a:effectLst/>
                        <a:latin typeface="Calibri"/>
                        <a:ea typeface="宋体"/>
                        <a:cs typeface="Times New Roman"/>
                      </a:endParaRPr>
                    </a:p>
                  </a:txBody>
                  <a:tcPr marT="0" marB="0"/>
                </a:tc>
                <a:tc>
                  <a:txBody>
                    <a:bodyPr/>
                    <a:lstStyle/>
                    <a:p>
                      <a:pPr marL="0" algn="ctr" defTabSz="914400" rtl="0" eaLnBrk="1" latinLnBrk="0" hangingPunct="1">
                        <a:lnSpc>
                          <a:spcPct val="150000"/>
                        </a:lnSpc>
                        <a:spcAft>
                          <a:spcPts val="0"/>
                        </a:spcAft>
                      </a:pPr>
                      <a:r>
                        <a:rPr lang="en-US" sz="1600" b="0" kern="0">
                          <a:solidFill>
                            <a:schemeClr val="tx1"/>
                          </a:solidFill>
                          <a:effectLst/>
                          <a:latin typeface="+mn-lt"/>
                          <a:ea typeface="+mn-ea"/>
                          <a:cs typeface="+mn-cs"/>
                        </a:rPr>
                        <a:t>52/57.8</a:t>
                      </a:r>
                      <a:endParaRPr lang="zh-CN" sz="1600" b="0" kern="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a:solidFill>
                            <a:schemeClr val="tx1"/>
                          </a:solidFill>
                          <a:effectLst/>
                          <a:latin typeface="+mn-lt"/>
                          <a:ea typeface="+mn-ea"/>
                          <a:cs typeface="+mn-cs"/>
                        </a:rPr>
                        <a:t>14/15.6</a:t>
                      </a:r>
                      <a:endParaRPr lang="zh-CN" sz="1600" b="0" kern="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a:solidFill>
                            <a:schemeClr val="tx1"/>
                          </a:solidFill>
                          <a:effectLst/>
                          <a:latin typeface="+mn-lt"/>
                          <a:ea typeface="+mn-ea"/>
                          <a:cs typeface="+mn-cs"/>
                        </a:rPr>
                        <a:t>3/3.3</a:t>
                      </a:r>
                      <a:endParaRPr lang="zh-CN" sz="1600" b="0" kern="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a:solidFill>
                            <a:schemeClr val="tx1"/>
                          </a:solidFill>
                          <a:effectLst/>
                          <a:latin typeface="+mn-lt"/>
                          <a:ea typeface="+mn-ea"/>
                          <a:cs typeface="+mn-cs"/>
                        </a:rPr>
                        <a:t>21/23.3</a:t>
                      </a:r>
                      <a:endParaRPr lang="zh-CN" sz="1600" b="0" kern="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a:solidFill>
                            <a:schemeClr val="tx1"/>
                          </a:solidFill>
                          <a:effectLst/>
                          <a:latin typeface="+mn-lt"/>
                          <a:ea typeface="+mn-ea"/>
                          <a:cs typeface="+mn-cs"/>
                        </a:rPr>
                        <a:t> </a:t>
                      </a:r>
                      <a:endParaRPr lang="zh-CN" sz="1600" b="0" kern="0">
                        <a:solidFill>
                          <a:schemeClr val="tx1"/>
                        </a:solidFill>
                        <a:effectLst/>
                        <a:latin typeface="+mn-lt"/>
                        <a:ea typeface="+mn-ea"/>
                        <a:cs typeface="+mn-cs"/>
                      </a:endParaRPr>
                    </a:p>
                  </a:txBody>
                  <a:tcPr marT="0" marB="0" anchor="ctr"/>
                </a:tc>
                <a:tc>
                  <a:txBody>
                    <a:bodyPr/>
                    <a:lstStyle/>
                    <a:p>
                      <a:pPr marL="0" algn="ctr" defTabSz="914400" rtl="0" eaLnBrk="1" latinLnBrk="0" hangingPunct="1">
                        <a:lnSpc>
                          <a:spcPct val="150000"/>
                        </a:lnSpc>
                        <a:spcAft>
                          <a:spcPts val="0"/>
                        </a:spcAft>
                      </a:pPr>
                      <a:r>
                        <a:rPr lang="en-US" sz="1600" b="0" kern="0" dirty="0">
                          <a:solidFill>
                            <a:schemeClr val="tx1"/>
                          </a:solidFill>
                          <a:effectLst/>
                          <a:latin typeface="+mn-lt"/>
                          <a:ea typeface="+mn-ea"/>
                          <a:cs typeface="+mn-cs"/>
                        </a:rPr>
                        <a:t> </a:t>
                      </a:r>
                      <a:endParaRPr lang="zh-CN" sz="1600" b="0" kern="0" dirty="0">
                        <a:solidFill>
                          <a:schemeClr val="tx1"/>
                        </a:solidFill>
                        <a:effectLst/>
                        <a:latin typeface="+mn-lt"/>
                        <a:ea typeface="+mn-ea"/>
                        <a:cs typeface="+mn-cs"/>
                      </a:endParaRPr>
                    </a:p>
                  </a:txBody>
                  <a:tcPr marT="0" marB="0" anchor="ctr"/>
                </a:tc>
              </a:tr>
            </a:tbl>
          </a:graphicData>
        </a:graphic>
      </p:graphicFrame>
      <p:cxnSp>
        <p:nvCxnSpPr>
          <p:cNvPr id="14" name="直接连接符 13"/>
          <p:cNvCxnSpPr/>
          <p:nvPr/>
        </p:nvCxnSpPr>
        <p:spPr>
          <a:xfrm>
            <a:off x="999754" y="1916832"/>
            <a:ext cx="3368055" cy="7920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049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6983" y="457518"/>
            <a:ext cx="10972800" cy="1143000"/>
          </a:xfrm>
        </p:spPr>
        <p:txBody>
          <a:bodyPr>
            <a:normAutofit/>
          </a:bodyPr>
          <a:lstStyle/>
          <a:p>
            <a:r>
              <a:rPr lang="en-US" altLang="zh-CN" b="1" dirty="0">
                <a:solidFill>
                  <a:srgbClr val="FFC000"/>
                </a:solidFill>
              </a:rPr>
              <a:t>3</a:t>
            </a:r>
            <a:r>
              <a:rPr lang="zh-CN" altLang="zh-CN" b="1" dirty="0">
                <a:solidFill>
                  <a:srgbClr val="FFC000"/>
                </a:solidFill>
              </a:rPr>
              <a:t>、调查结果</a:t>
            </a:r>
            <a:r>
              <a:rPr lang="zh-CN" altLang="en-US" b="1" dirty="0">
                <a:solidFill>
                  <a:srgbClr val="FFC000"/>
                </a:solidFill>
              </a:rPr>
              <a:t>分析</a:t>
            </a:r>
          </a:p>
        </p:txBody>
      </p:sp>
      <p:sp>
        <p:nvSpPr>
          <p:cNvPr id="3" name="内容占位符 2"/>
          <p:cNvSpPr>
            <a:spLocks noGrp="1"/>
          </p:cNvSpPr>
          <p:nvPr>
            <p:ph idx="1"/>
          </p:nvPr>
        </p:nvSpPr>
        <p:spPr>
          <a:xfrm>
            <a:off x="557349" y="1508761"/>
            <a:ext cx="10972800" cy="4525963"/>
          </a:xfrm>
        </p:spPr>
        <p:txBody>
          <a:bodyPr>
            <a:normAutofit/>
          </a:bodyPr>
          <a:lstStyle/>
          <a:p>
            <a:r>
              <a:rPr lang="en-US" altLang="zh-CN" sz="3200" dirty="0">
                <a:solidFill>
                  <a:schemeClr val="bg1"/>
                </a:solidFill>
                <a:latin typeface="Times New Roman" panose="02020603050405020304" pitchFamily="18" charset="0"/>
                <a:cs typeface="Times New Roman" panose="02020603050405020304" pitchFamily="18" charset="0"/>
              </a:rPr>
              <a:t>(1)   “</a:t>
            </a:r>
            <a:r>
              <a:rPr lang="zh-CN" altLang="zh-CN" sz="3200" dirty="0">
                <a:solidFill>
                  <a:schemeClr val="bg1"/>
                </a:solidFill>
                <a:latin typeface="Times New Roman" panose="02020603050405020304" pitchFamily="18" charset="0"/>
                <a:cs typeface="Times New Roman" panose="02020603050405020304" pitchFamily="18" charset="0"/>
              </a:rPr>
              <a:t>一带一路</a:t>
            </a:r>
            <a:r>
              <a:rPr lang="en-US" altLang="zh-CN" sz="3200" dirty="0">
                <a:solidFill>
                  <a:schemeClr val="bg1"/>
                </a:solidFill>
                <a:latin typeface="Times New Roman" panose="02020603050405020304" pitchFamily="18" charset="0"/>
                <a:cs typeface="Times New Roman" panose="02020603050405020304" pitchFamily="18" charset="0"/>
              </a:rPr>
              <a:t>”</a:t>
            </a:r>
            <a:endParaRPr lang="zh-CN" altLang="zh-CN" sz="3200" dirty="0">
              <a:solidFill>
                <a:schemeClr val="bg1"/>
              </a:solidFill>
              <a:latin typeface="Times New Roman" panose="02020603050405020304" pitchFamily="18" charset="0"/>
              <a:cs typeface="Times New Roman" panose="02020603050405020304" pitchFamily="18" charset="0"/>
            </a:endParaRPr>
          </a:p>
          <a:p>
            <a:r>
              <a:rPr lang="en-US" altLang="zh-CN" sz="3200" dirty="0">
                <a:solidFill>
                  <a:schemeClr val="bg1"/>
                </a:solidFill>
                <a:latin typeface="Times New Roman" panose="02020603050405020304" pitchFamily="18" charset="0"/>
                <a:cs typeface="Times New Roman" panose="02020603050405020304" pitchFamily="18" charset="0"/>
              </a:rPr>
              <a:t>A. the Silk Road Economic Belt and the 21st Century Maritime Silk Road (18</a:t>
            </a:r>
            <a:r>
              <a:rPr lang="zh-CN" altLang="zh-CN" sz="3200" dirty="0">
                <a:solidFill>
                  <a:schemeClr val="bg1"/>
                </a:solidFill>
                <a:latin typeface="Times New Roman" panose="02020603050405020304" pitchFamily="18" charset="0"/>
                <a:cs typeface="Times New Roman" panose="02020603050405020304" pitchFamily="18" charset="0"/>
              </a:rPr>
              <a:t>人</a:t>
            </a:r>
            <a:r>
              <a:rPr lang="en-US" altLang="zh-CN" sz="3200" dirty="0">
                <a:solidFill>
                  <a:schemeClr val="bg1"/>
                </a:solidFill>
                <a:latin typeface="Times New Roman" panose="02020603050405020304" pitchFamily="18" charset="0"/>
                <a:cs typeface="Times New Roman" panose="02020603050405020304" pitchFamily="18" charset="0"/>
              </a:rPr>
              <a:t>/20%)</a:t>
            </a:r>
            <a:endParaRPr lang="zh-CN" altLang="zh-CN" sz="3200" dirty="0">
              <a:solidFill>
                <a:schemeClr val="bg1"/>
              </a:solidFill>
              <a:latin typeface="Times New Roman" panose="02020603050405020304" pitchFamily="18" charset="0"/>
              <a:cs typeface="Times New Roman" panose="02020603050405020304" pitchFamily="18" charset="0"/>
            </a:endParaRPr>
          </a:p>
          <a:p>
            <a:r>
              <a:rPr lang="en-US" altLang="zh-CN" sz="3200" dirty="0">
                <a:solidFill>
                  <a:schemeClr val="bg1"/>
                </a:solidFill>
                <a:latin typeface="Times New Roman" panose="02020603050405020304" pitchFamily="18" charset="0"/>
                <a:cs typeface="Times New Roman" panose="02020603050405020304" pitchFamily="18" charset="0"/>
              </a:rPr>
              <a:t>B. OBOR (short for "One Belt, One Road”)  (10</a:t>
            </a:r>
            <a:r>
              <a:rPr lang="zh-CN" altLang="zh-CN" sz="3200" dirty="0">
                <a:solidFill>
                  <a:schemeClr val="bg1"/>
                </a:solidFill>
                <a:latin typeface="Times New Roman" panose="02020603050405020304" pitchFamily="18" charset="0"/>
                <a:cs typeface="Times New Roman" panose="02020603050405020304" pitchFamily="18" charset="0"/>
              </a:rPr>
              <a:t>人</a:t>
            </a:r>
            <a:r>
              <a:rPr lang="en-US" altLang="zh-CN" sz="3200" dirty="0">
                <a:solidFill>
                  <a:schemeClr val="bg1"/>
                </a:solidFill>
                <a:latin typeface="Times New Roman" panose="02020603050405020304" pitchFamily="18" charset="0"/>
                <a:cs typeface="Times New Roman" panose="02020603050405020304" pitchFamily="18" charset="0"/>
              </a:rPr>
              <a:t>/11.1%)</a:t>
            </a:r>
            <a:endParaRPr lang="zh-CN" altLang="zh-CN" sz="3200" dirty="0">
              <a:solidFill>
                <a:schemeClr val="bg1"/>
              </a:solidFill>
              <a:latin typeface="Times New Roman" panose="02020603050405020304" pitchFamily="18" charset="0"/>
              <a:cs typeface="Times New Roman" panose="02020603050405020304" pitchFamily="18" charset="0"/>
            </a:endParaRPr>
          </a:p>
          <a:p>
            <a:r>
              <a:rPr lang="en-US" altLang="zh-CN" sz="3200" dirty="0">
                <a:solidFill>
                  <a:schemeClr val="bg1"/>
                </a:solidFill>
                <a:latin typeface="Times New Roman" panose="02020603050405020304" pitchFamily="18" charset="0"/>
                <a:cs typeface="Times New Roman" panose="02020603050405020304" pitchFamily="18" charset="0"/>
              </a:rPr>
              <a:t>C. the Belt and Road Initiative (13</a:t>
            </a:r>
            <a:r>
              <a:rPr lang="zh-CN" altLang="zh-CN" sz="3200" dirty="0">
                <a:solidFill>
                  <a:schemeClr val="bg1"/>
                </a:solidFill>
                <a:latin typeface="Times New Roman" panose="02020603050405020304" pitchFamily="18" charset="0"/>
                <a:cs typeface="Times New Roman" panose="02020603050405020304" pitchFamily="18" charset="0"/>
              </a:rPr>
              <a:t>人</a:t>
            </a:r>
            <a:r>
              <a:rPr lang="en-US" altLang="zh-CN" sz="3200" dirty="0">
                <a:solidFill>
                  <a:schemeClr val="bg1"/>
                </a:solidFill>
                <a:latin typeface="Times New Roman" panose="02020603050405020304" pitchFamily="18" charset="0"/>
                <a:cs typeface="Times New Roman" panose="02020603050405020304" pitchFamily="18" charset="0"/>
              </a:rPr>
              <a:t>/14.4%)</a:t>
            </a:r>
            <a:endParaRPr lang="zh-CN" altLang="zh-CN" sz="3200" dirty="0">
              <a:solidFill>
                <a:schemeClr val="bg1"/>
              </a:solidFill>
              <a:latin typeface="Times New Roman" panose="02020603050405020304" pitchFamily="18" charset="0"/>
              <a:cs typeface="Times New Roman" panose="02020603050405020304" pitchFamily="18" charset="0"/>
            </a:endParaRPr>
          </a:p>
          <a:p>
            <a:r>
              <a:rPr lang="en-US" altLang="zh-CN" sz="3200" dirty="0">
                <a:solidFill>
                  <a:schemeClr val="bg1"/>
                </a:solidFill>
                <a:latin typeface="Times New Roman" panose="02020603050405020304" pitchFamily="18" charset="0"/>
                <a:cs typeface="Times New Roman" panose="02020603050405020304" pitchFamily="18" charset="0"/>
              </a:rPr>
              <a:t>D. the "One Belt and One Road” initiatives (30</a:t>
            </a:r>
            <a:r>
              <a:rPr lang="zh-CN" altLang="zh-CN" sz="3200" dirty="0">
                <a:solidFill>
                  <a:schemeClr val="bg1"/>
                </a:solidFill>
                <a:latin typeface="Times New Roman" panose="02020603050405020304" pitchFamily="18" charset="0"/>
                <a:cs typeface="Times New Roman" panose="02020603050405020304" pitchFamily="18" charset="0"/>
              </a:rPr>
              <a:t>人</a:t>
            </a:r>
            <a:r>
              <a:rPr lang="en-US" altLang="zh-CN" sz="3200" dirty="0">
                <a:solidFill>
                  <a:schemeClr val="bg1"/>
                </a:solidFill>
                <a:latin typeface="Times New Roman" panose="02020603050405020304" pitchFamily="18" charset="0"/>
                <a:cs typeface="Times New Roman" panose="02020603050405020304" pitchFamily="18" charset="0"/>
              </a:rPr>
              <a:t>/33.3%)</a:t>
            </a:r>
            <a:endParaRPr lang="zh-CN" altLang="zh-CN" sz="3200" dirty="0">
              <a:solidFill>
                <a:schemeClr val="bg1"/>
              </a:solidFill>
              <a:latin typeface="Times New Roman" panose="02020603050405020304" pitchFamily="18" charset="0"/>
              <a:cs typeface="Times New Roman" panose="02020603050405020304" pitchFamily="18" charset="0"/>
            </a:endParaRPr>
          </a:p>
          <a:p>
            <a:r>
              <a:rPr lang="en-US" altLang="zh-CN" sz="3200" dirty="0">
                <a:solidFill>
                  <a:schemeClr val="bg1"/>
                </a:solidFill>
                <a:latin typeface="Times New Roman" panose="02020603050405020304" pitchFamily="18" charset="0"/>
                <a:cs typeface="Times New Roman" panose="02020603050405020304" pitchFamily="18" charset="0"/>
              </a:rPr>
              <a:t>E. the land and maritime silk road programs (19</a:t>
            </a:r>
            <a:r>
              <a:rPr lang="zh-CN" altLang="zh-CN" sz="3200" dirty="0">
                <a:solidFill>
                  <a:schemeClr val="bg1"/>
                </a:solidFill>
                <a:latin typeface="Times New Roman" panose="02020603050405020304" pitchFamily="18" charset="0"/>
                <a:cs typeface="Times New Roman" panose="02020603050405020304" pitchFamily="18" charset="0"/>
              </a:rPr>
              <a:t>人</a:t>
            </a:r>
            <a:r>
              <a:rPr lang="en-US" altLang="zh-CN" sz="3200" dirty="0">
                <a:solidFill>
                  <a:schemeClr val="bg1"/>
                </a:solidFill>
                <a:latin typeface="Times New Roman" panose="02020603050405020304" pitchFamily="18" charset="0"/>
                <a:cs typeface="Times New Roman" panose="02020603050405020304" pitchFamily="18" charset="0"/>
              </a:rPr>
              <a:t>/21.1%)</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0966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70857" y="470581"/>
            <a:ext cx="10972800" cy="994122"/>
          </a:xfrm>
        </p:spPr>
        <p:txBody>
          <a:bodyPr>
            <a:normAutofit/>
          </a:bodyPr>
          <a:lstStyle/>
          <a:p>
            <a:r>
              <a:rPr lang="en-US" altLang="zh-CN" b="1" dirty="0">
                <a:solidFill>
                  <a:srgbClr val="FFC000"/>
                </a:solidFill>
              </a:rPr>
              <a:t>3</a:t>
            </a:r>
            <a:r>
              <a:rPr lang="zh-CN" altLang="zh-CN" b="1" dirty="0">
                <a:solidFill>
                  <a:srgbClr val="FFC000"/>
                </a:solidFill>
              </a:rPr>
              <a:t>、调查结果</a:t>
            </a:r>
            <a:r>
              <a:rPr lang="zh-CN" altLang="en-US" b="1" dirty="0">
                <a:solidFill>
                  <a:srgbClr val="FFC000"/>
                </a:solidFill>
              </a:rPr>
              <a:t>分析</a:t>
            </a:r>
          </a:p>
        </p:txBody>
      </p:sp>
      <p:sp>
        <p:nvSpPr>
          <p:cNvPr id="3" name="内容占位符 2"/>
          <p:cNvSpPr>
            <a:spLocks noGrp="1"/>
          </p:cNvSpPr>
          <p:nvPr>
            <p:ph idx="1"/>
          </p:nvPr>
        </p:nvSpPr>
        <p:spPr/>
        <p:txBody>
          <a:bodyPr>
            <a:normAutofit/>
          </a:bodyPr>
          <a:lstStyle/>
          <a:p>
            <a:r>
              <a:rPr lang="en-US" altLang="zh-CN" sz="3200" dirty="0">
                <a:solidFill>
                  <a:schemeClr val="bg1"/>
                </a:solidFill>
                <a:latin typeface="Times New Roman" panose="02020603050405020304" pitchFamily="18" charset="0"/>
                <a:cs typeface="Times New Roman" panose="02020603050405020304" pitchFamily="18" charset="0"/>
              </a:rPr>
              <a:t>( 2)  “</a:t>
            </a:r>
            <a:r>
              <a:rPr lang="zh-CN" altLang="zh-CN" sz="3200" dirty="0">
                <a:solidFill>
                  <a:schemeClr val="bg1"/>
                </a:solidFill>
                <a:latin typeface="Times New Roman" panose="02020603050405020304" pitchFamily="18" charset="0"/>
                <a:cs typeface="Times New Roman" panose="02020603050405020304" pitchFamily="18" charset="0"/>
              </a:rPr>
              <a:t>有权不可任性</a:t>
            </a:r>
            <a:r>
              <a:rPr lang="en-US" altLang="zh-CN" sz="3200" dirty="0">
                <a:solidFill>
                  <a:schemeClr val="bg1"/>
                </a:solidFill>
                <a:latin typeface="Times New Roman" panose="02020603050405020304" pitchFamily="18" charset="0"/>
                <a:cs typeface="Times New Roman" panose="02020603050405020304" pitchFamily="18" charset="0"/>
              </a:rPr>
              <a:t>”</a:t>
            </a:r>
            <a:endParaRPr lang="zh-CN" altLang="zh-CN" sz="3200" dirty="0">
              <a:solidFill>
                <a:schemeClr val="bg1"/>
              </a:solidFill>
              <a:latin typeface="Times New Roman" panose="02020603050405020304" pitchFamily="18" charset="0"/>
              <a:cs typeface="Times New Roman" panose="02020603050405020304" pitchFamily="18" charset="0"/>
            </a:endParaRPr>
          </a:p>
          <a:p>
            <a:r>
              <a:rPr lang="en-US" altLang="zh-CN" sz="3200" dirty="0">
                <a:solidFill>
                  <a:schemeClr val="bg1"/>
                </a:solidFill>
                <a:latin typeface="Times New Roman" panose="02020603050405020304" pitchFamily="18" charset="0"/>
                <a:cs typeface="Times New Roman" panose="02020603050405020304" pitchFamily="18" charset="0"/>
              </a:rPr>
              <a:t>A. power is not to be used arbitrarily</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12</a:t>
            </a:r>
            <a:r>
              <a:rPr lang="zh-CN" altLang="zh-CN" sz="3200" dirty="0">
                <a:solidFill>
                  <a:schemeClr val="bg1"/>
                </a:solidFill>
                <a:latin typeface="Times New Roman" panose="02020603050405020304" pitchFamily="18" charset="0"/>
                <a:cs typeface="Times New Roman" panose="02020603050405020304" pitchFamily="18" charset="0"/>
              </a:rPr>
              <a:t>人</a:t>
            </a:r>
            <a:r>
              <a:rPr lang="en-US" altLang="zh-CN" sz="3200" dirty="0">
                <a:solidFill>
                  <a:schemeClr val="bg1"/>
                </a:solidFill>
                <a:latin typeface="Times New Roman" panose="02020603050405020304" pitchFamily="18" charset="0"/>
                <a:cs typeface="Times New Roman" panose="02020603050405020304" pitchFamily="18" charset="0"/>
              </a:rPr>
              <a:t>/13.3%</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		</a:t>
            </a:r>
            <a:endParaRPr lang="zh-CN" altLang="zh-CN" sz="3200" dirty="0">
              <a:solidFill>
                <a:schemeClr val="bg1"/>
              </a:solidFill>
              <a:latin typeface="Times New Roman" panose="02020603050405020304" pitchFamily="18" charset="0"/>
              <a:cs typeface="Times New Roman" panose="02020603050405020304" pitchFamily="18" charset="0"/>
            </a:endParaRPr>
          </a:p>
          <a:p>
            <a:r>
              <a:rPr lang="en-US" altLang="zh-CN" sz="3200" dirty="0">
                <a:solidFill>
                  <a:schemeClr val="bg1"/>
                </a:solidFill>
                <a:latin typeface="Times New Roman" panose="02020603050405020304" pitchFamily="18" charset="0"/>
                <a:cs typeface="Times New Roman" panose="02020603050405020304" pitchFamily="18" charset="0"/>
              </a:rPr>
              <a:t>B. power should not be held without good reason (14</a:t>
            </a:r>
            <a:r>
              <a:rPr lang="zh-CN" altLang="zh-CN" sz="3200" dirty="0">
                <a:solidFill>
                  <a:schemeClr val="bg1"/>
                </a:solidFill>
                <a:latin typeface="Times New Roman" panose="02020603050405020304" pitchFamily="18" charset="0"/>
                <a:cs typeface="Times New Roman" panose="02020603050405020304" pitchFamily="18" charset="0"/>
              </a:rPr>
              <a:t>人</a:t>
            </a:r>
            <a:r>
              <a:rPr lang="en-US" altLang="zh-CN" sz="3200" dirty="0">
                <a:solidFill>
                  <a:schemeClr val="bg1"/>
                </a:solidFill>
                <a:latin typeface="Times New Roman" panose="02020603050405020304" pitchFamily="18" charset="0"/>
                <a:cs typeface="Times New Roman" panose="02020603050405020304" pitchFamily="18" charset="0"/>
              </a:rPr>
              <a:t>/15.6%)</a:t>
            </a:r>
            <a:endParaRPr lang="zh-CN" altLang="zh-CN" sz="3200" dirty="0">
              <a:solidFill>
                <a:schemeClr val="bg1"/>
              </a:solidFill>
              <a:latin typeface="Times New Roman" panose="02020603050405020304" pitchFamily="18" charset="0"/>
              <a:cs typeface="Times New Roman" panose="02020603050405020304" pitchFamily="18" charset="0"/>
            </a:endParaRPr>
          </a:p>
          <a:p>
            <a:r>
              <a:rPr lang="en-US" altLang="zh-CN" sz="3200" dirty="0">
                <a:solidFill>
                  <a:schemeClr val="bg1"/>
                </a:solidFill>
                <a:latin typeface="Times New Roman" panose="02020603050405020304" pitchFamily="18" charset="0"/>
                <a:cs typeface="Times New Roman" panose="02020603050405020304" pitchFamily="18" charset="0"/>
              </a:rPr>
              <a:t>C. power granted should not be abused	(37</a:t>
            </a:r>
            <a:r>
              <a:rPr lang="zh-CN" altLang="zh-CN" sz="3200" dirty="0">
                <a:solidFill>
                  <a:schemeClr val="bg1"/>
                </a:solidFill>
                <a:latin typeface="Times New Roman" panose="02020603050405020304" pitchFamily="18" charset="0"/>
                <a:cs typeface="Times New Roman" panose="02020603050405020304" pitchFamily="18" charset="0"/>
              </a:rPr>
              <a:t>人</a:t>
            </a:r>
            <a:r>
              <a:rPr lang="en-US" altLang="zh-CN" sz="3200" dirty="0">
                <a:solidFill>
                  <a:schemeClr val="bg1"/>
                </a:solidFill>
                <a:latin typeface="Times New Roman" panose="02020603050405020304" pitchFamily="18" charset="0"/>
                <a:cs typeface="Times New Roman" panose="02020603050405020304" pitchFamily="18" charset="0"/>
              </a:rPr>
              <a:t>/41.1%)</a:t>
            </a:r>
            <a:endParaRPr lang="zh-CN" altLang="zh-CN" sz="3200" dirty="0">
              <a:solidFill>
                <a:schemeClr val="bg1"/>
              </a:solidFill>
              <a:latin typeface="Times New Roman" panose="02020603050405020304" pitchFamily="18" charset="0"/>
              <a:cs typeface="Times New Roman" panose="02020603050405020304" pitchFamily="18" charset="0"/>
            </a:endParaRPr>
          </a:p>
          <a:p>
            <a:r>
              <a:rPr lang="en-US" altLang="zh-CN" sz="3200" dirty="0">
                <a:solidFill>
                  <a:schemeClr val="bg1"/>
                </a:solidFill>
                <a:latin typeface="Times New Roman" panose="02020603050405020304" pitchFamily="18" charset="0"/>
                <a:cs typeface="Times New Roman" panose="02020603050405020304" pitchFamily="18" charset="0"/>
              </a:rPr>
              <a:t>D. power should not be exercised above the law (27</a:t>
            </a:r>
            <a:r>
              <a:rPr lang="zh-CN" altLang="zh-CN" sz="3200" dirty="0">
                <a:solidFill>
                  <a:schemeClr val="bg1"/>
                </a:solidFill>
                <a:latin typeface="Times New Roman" panose="02020603050405020304" pitchFamily="18" charset="0"/>
                <a:cs typeface="Times New Roman" panose="02020603050405020304" pitchFamily="18" charset="0"/>
              </a:rPr>
              <a:t>人</a:t>
            </a:r>
            <a:r>
              <a:rPr lang="en-US" altLang="zh-CN" sz="3200" dirty="0">
                <a:solidFill>
                  <a:schemeClr val="bg1"/>
                </a:solidFill>
                <a:latin typeface="Times New Roman" panose="02020603050405020304" pitchFamily="18" charset="0"/>
                <a:cs typeface="Times New Roman" panose="02020603050405020304" pitchFamily="18" charset="0"/>
              </a:rPr>
              <a:t>/30%) </a:t>
            </a:r>
            <a:endParaRPr lang="zh-CN" altLang="zh-CN" sz="3200" dirty="0">
              <a:solidFill>
                <a:schemeClr val="bg1"/>
              </a:solidFill>
              <a:latin typeface="Times New Roman" panose="02020603050405020304" pitchFamily="18" charset="0"/>
              <a:cs typeface="Times New Roman" panose="02020603050405020304" pitchFamily="18" charset="0"/>
            </a:endParaRPr>
          </a:p>
          <a:p>
            <a:endParaRPr lang="zh-CN" alt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8930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57794" y="444455"/>
            <a:ext cx="10972800" cy="1143000"/>
          </a:xfrm>
        </p:spPr>
        <p:txBody>
          <a:bodyPr>
            <a:normAutofit/>
          </a:bodyPr>
          <a:lstStyle/>
          <a:p>
            <a:r>
              <a:rPr lang="en-US" altLang="zh-CN" b="1" dirty="0">
                <a:solidFill>
                  <a:srgbClr val="FFC000"/>
                </a:solidFill>
              </a:rPr>
              <a:t>3</a:t>
            </a:r>
            <a:r>
              <a:rPr lang="zh-CN" altLang="zh-CN" b="1" dirty="0">
                <a:solidFill>
                  <a:srgbClr val="FFC000"/>
                </a:solidFill>
              </a:rPr>
              <a:t>、调查结果</a:t>
            </a:r>
            <a:r>
              <a:rPr lang="zh-CN" altLang="en-US" b="1" dirty="0">
                <a:solidFill>
                  <a:srgbClr val="FFC000"/>
                </a:solidFill>
              </a:rPr>
              <a:t>分析</a:t>
            </a:r>
          </a:p>
        </p:txBody>
      </p:sp>
      <p:sp>
        <p:nvSpPr>
          <p:cNvPr id="3" name="内容占位符 2"/>
          <p:cNvSpPr>
            <a:spLocks noGrp="1"/>
          </p:cNvSpPr>
          <p:nvPr>
            <p:ph idx="1"/>
          </p:nvPr>
        </p:nvSpPr>
        <p:spPr/>
        <p:txBody>
          <a:bodyPr>
            <a:normAutofit/>
          </a:bodyPr>
          <a:lstStyle/>
          <a:p>
            <a:r>
              <a:rPr lang="en-US" altLang="zh-CN" sz="3200" dirty="0">
                <a:solidFill>
                  <a:schemeClr val="bg1"/>
                </a:solidFill>
                <a:latin typeface="Times New Roman" panose="02020603050405020304" pitchFamily="18" charset="0"/>
                <a:cs typeface="Times New Roman" panose="02020603050405020304" pitchFamily="18" charset="0"/>
              </a:rPr>
              <a:t>(3)  “</a:t>
            </a:r>
            <a:r>
              <a:rPr lang="zh-CN" altLang="zh-CN" sz="3200" dirty="0">
                <a:solidFill>
                  <a:schemeClr val="bg1"/>
                </a:solidFill>
                <a:latin typeface="Times New Roman" panose="02020603050405020304" pitchFamily="18" charset="0"/>
                <a:cs typeface="Times New Roman" panose="02020603050405020304" pitchFamily="18" charset="0"/>
              </a:rPr>
              <a:t>中国特色社会主义</a:t>
            </a:r>
            <a:r>
              <a:rPr lang="en-US" altLang="zh-CN" sz="3200" dirty="0">
                <a:solidFill>
                  <a:schemeClr val="bg1"/>
                </a:solidFill>
                <a:latin typeface="Times New Roman" panose="02020603050405020304" pitchFamily="18" charset="0"/>
                <a:cs typeface="Times New Roman" panose="02020603050405020304" pitchFamily="18" charset="0"/>
              </a:rPr>
              <a:t>”</a:t>
            </a:r>
            <a:endParaRPr lang="zh-CN" altLang="zh-CN" sz="3200" dirty="0">
              <a:solidFill>
                <a:schemeClr val="bg1"/>
              </a:solidFill>
              <a:latin typeface="Times New Roman" panose="02020603050405020304" pitchFamily="18" charset="0"/>
              <a:cs typeface="Times New Roman" panose="02020603050405020304" pitchFamily="18" charset="0"/>
            </a:endParaRPr>
          </a:p>
          <a:p>
            <a:r>
              <a:rPr lang="en-GB" altLang="zh-CN" sz="3200" dirty="0">
                <a:solidFill>
                  <a:schemeClr val="bg1"/>
                </a:solidFill>
                <a:latin typeface="Times New Roman" panose="02020603050405020304" pitchFamily="18" charset="0"/>
                <a:cs typeface="Times New Roman" panose="02020603050405020304" pitchFamily="18" charset="0"/>
              </a:rPr>
              <a:t>A. socialism with Chinese characteristics </a:t>
            </a:r>
            <a:r>
              <a:rPr lang="en-US" altLang="zh-CN" sz="3200" dirty="0">
                <a:solidFill>
                  <a:schemeClr val="bg1"/>
                </a:solidFill>
                <a:latin typeface="Times New Roman" panose="02020603050405020304" pitchFamily="18" charset="0"/>
                <a:cs typeface="Times New Roman" panose="02020603050405020304" pitchFamily="18" charset="0"/>
              </a:rPr>
              <a:t>(25</a:t>
            </a:r>
            <a:r>
              <a:rPr lang="zh-CN" altLang="zh-CN" sz="3200" dirty="0">
                <a:solidFill>
                  <a:schemeClr val="bg1"/>
                </a:solidFill>
                <a:latin typeface="Times New Roman" panose="02020603050405020304" pitchFamily="18" charset="0"/>
                <a:cs typeface="Times New Roman" panose="02020603050405020304" pitchFamily="18" charset="0"/>
              </a:rPr>
              <a:t>人</a:t>
            </a:r>
            <a:r>
              <a:rPr lang="en-US" altLang="zh-CN" sz="3200" dirty="0">
                <a:solidFill>
                  <a:schemeClr val="bg1"/>
                </a:solidFill>
                <a:latin typeface="Times New Roman" panose="02020603050405020304" pitchFamily="18" charset="0"/>
                <a:cs typeface="Times New Roman" panose="02020603050405020304" pitchFamily="18" charset="0"/>
              </a:rPr>
              <a:t>/27.8%)	</a:t>
            </a:r>
            <a:endParaRPr lang="zh-CN" altLang="zh-CN" sz="3200" dirty="0">
              <a:solidFill>
                <a:schemeClr val="bg1"/>
              </a:solidFill>
              <a:latin typeface="Times New Roman" panose="02020603050405020304" pitchFamily="18" charset="0"/>
              <a:cs typeface="Times New Roman" panose="02020603050405020304" pitchFamily="18" charset="0"/>
            </a:endParaRPr>
          </a:p>
          <a:p>
            <a:r>
              <a:rPr lang="en-GB" altLang="zh-CN" sz="3200" dirty="0">
                <a:solidFill>
                  <a:schemeClr val="bg1"/>
                </a:solidFill>
                <a:latin typeface="Times New Roman" panose="02020603050405020304" pitchFamily="18" charset="0"/>
                <a:cs typeface="Times New Roman" panose="02020603050405020304" pitchFamily="18" charset="0"/>
              </a:rPr>
              <a:t>B. socialism with Chinese features </a:t>
            </a:r>
            <a:r>
              <a:rPr lang="en-US" altLang="zh-CN" sz="3200" dirty="0">
                <a:solidFill>
                  <a:schemeClr val="bg1"/>
                </a:solidFill>
                <a:latin typeface="Times New Roman" panose="02020603050405020304" pitchFamily="18" charset="0"/>
                <a:cs typeface="Times New Roman" panose="02020603050405020304" pitchFamily="18" charset="0"/>
              </a:rPr>
              <a:t>(12</a:t>
            </a:r>
            <a:r>
              <a:rPr lang="zh-CN" altLang="zh-CN" sz="3200" dirty="0">
                <a:solidFill>
                  <a:schemeClr val="bg1"/>
                </a:solidFill>
                <a:latin typeface="Times New Roman" panose="02020603050405020304" pitchFamily="18" charset="0"/>
                <a:cs typeface="Times New Roman" panose="02020603050405020304" pitchFamily="18" charset="0"/>
              </a:rPr>
              <a:t>人</a:t>
            </a:r>
            <a:r>
              <a:rPr lang="en-US" altLang="zh-CN" sz="3200" dirty="0">
                <a:solidFill>
                  <a:schemeClr val="bg1"/>
                </a:solidFill>
                <a:latin typeface="Times New Roman" panose="02020603050405020304" pitchFamily="18" charset="0"/>
                <a:cs typeface="Times New Roman" panose="02020603050405020304" pitchFamily="18" charset="0"/>
              </a:rPr>
              <a:t>/13.3%)	</a:t>
            </a:r>
            <a:endParaRPr lang="zh-CN" altLang="zh-CN" sz="3200" dirty="0">
              <a:solidFill>
                <a:schemeClr val="bg1"/>
              </a:solidFill>
              <a:latin typeface="Times New Roman" panose="02020603050405020304" pitchFamily="18" charset="0"/>
              <a:cs typeface="Times New Roman" panose="02020603050405020304" pitchFamily="18" charset="0"/>
            </a:endParaRPr>
          </a:p>
          <a:p>
            <a:r>
              <a:rPr lang="en-GB" altLang="zh-CN" sz="3200" dirty="0">
                <a:solidFill>
                  <a:schemeClr val="bg1"/>
                </a:solidFill>
                <a:latin typeface="Times New Roman" panose="02020603050405020304" pitchFamily="18" charset="0"/>
                <a:cs typeface="Times New Roman" panose="02020603050405020304" pitchFamily="18" charset="0"/>
              </a:rPr>
              <a:t>C. Chinese-style socialism </a:t>
            </a:r>
            <a:r>
              <a:rPr lang="en-US" altLang="zh-CN" sz="3200" dirty="0">
                <a:solidFill>
                  <a:schemeClr val="bg1"/>
                </a:solidFill>
                <a:latin typeface="Times New Roman" panose="02020603050405020304" pitchFamily="18" charset="0"/>
                <a:cs typeface="Times New Roman" panose="02020603050405020304" pitchFamily="18" charset="0"/>
              </a:rPr>
              <a:t>(20</a:t>
            </a:r>
            <a:r>
              <a:rPr lang="zh-CN" altLang="zh-CN" sz="3200" dirty="0">
                <a:solidFill>
                  <a:schemeClr val="bg1"/>
                </a:solidFill>
                <a:latin typeface="Times New Roman" panose="02020603050405020304" pitchFamily="18" charset="0"/>
                <a:cs typeface="Times New Roman" panose="02020603050405020304" pitchFamily="18" charset="0"/>
              </a:rPr>
              <a:t>人</a:t>
            </a:r>
            <a:r>
              <a:rPr lang="en-US" altLang="zh-CN" sz="3200" dirty="0">
                <a:solidFill>
                  <a:schemeClr val="bg1"/>
                </a:solidFill>
                <a:latin typeface="Times New Roman" panose="02020603050405020304" pitchFamily="18" charset="0"/>
                <a:cs typeface="Times New Roman" panose="02020603050405020304" pitchFamily="18" charset="0"/>
              </a:rPr>
              <a:t>/22.2%)	</a:t>
            </a:r>
            <a:endParaRPr lang="zh-CN" altLang="zh-CN" sz="3200" dirty="0">
              <a:solidFill>
                <a:schemeClr val="bg1"/>
              </a:solidFill>
              <a:latin typeface="Times New Roman" panose="02020603050405020304" pitchFamily="18" charset="0"/>
              <a:cs typeface="Times New Roman" panose="02020603050405020304" pitchFamily="18" charset="0"/>
            </a:endParaRPr>
          </a:p>
          <a:p>
            <a:r>
              <a:rPr lang="en-GB" altLang="zh-CN" sz="3200" dirty="0">
                <a:solidFill>
                  <a:schemeClr val="bg1"/>
                </a:solidFill>
                <a:latin typeface="Times New Roman" panose="02020603050405020304" pitchFamily="18" charset="0"/>
                <a:cs typeface="Times New Roman" panose="02020603050405020304" pitchFamily="18" charset="0"/>
              </a:rPr>
              <a:t>D. Chinese socialism </a:t>
            </a:r>
            <a:r>
              <a:rPr lang="en-US" altLang="zh-CN" sz="3200" dirty="0">
                <a:solidFill>
                  <a:schemeClr val="bg1"/>
                </a:solidFill>
                <a:latin typeface="Times New Roman" panose="02020603050405020304" pitchFamily="18" charset="0"/>
                <a:cs typeface="Times New Roman" panose="02020603050405020304" pitchFamily="18" charset="0"/>
              </a:rPr>
              <a:t>(33</a:t>
            </a:r>
            <a:r>
              <a:rPr lang="zh-CN" altLang="zh-CN" sz="3200" dirty="0">
                <a:solidFill>
                  <a:schemeClr val="bg1"/>
                </a:solidFill>
                <a:latin typeface="Times New Roman" panose="02020603050405020304" pitchFamily="18" charset="0"/>
                <a:cs typeface="Times New Roman" panose="02020603050405020304" pitchFamily="18" charset="0"/>
              </a:rPr>
              <a:t>人</a:t>
            </a:r>
            <a:r>
              <a:rPr lang="en-US" altLang="zh-CN" sz="3200" dirty="0">
                <a:solidFill>
                  <a:schemeClr val="bg1"/>
                </a:solidFill>
                <a:latin typeface="Times New Roman" panose="02020603050405020304" pitchFamily="18" charset="0"/>
                <a:cs typeface="Times New Roman" panose="02020603050405020304" pitchFamily="18" charset="0"/>
              </a:rPr>
              <a:t>/36.7%)</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735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01486" y="548958"/>
            <a:ext cx="10972800" cy="1143000"/>
          </a:xfrm>
        </p:spPr>
        <p:txBody>
          <a:bodyPr>
            <a:normAutofit/>
          </a:bodyPr>
          <a:lstStyle/>
          <a:p>
            <a:r>
              <a:rPr lang="en-US" altLang="zh-CN" sz="4000" b="1" dirty="0">
                <a:solidFill>
                  <a:srgbClr val="FFC000"/>
                </a:solidFill>
              </a:rPr>
              <a:t>3</a:t>
            </a:r>
            <a:r>
              <a:rPr lang="zh-CN" altLang="zh-CN" sz="4000" b="1" dirty="0">
                <a:solidFill>
                  <a:srgbClr val="FFC000"/>
                </a:solidFill>
              </a:rPr>
              <a:t>、调查结果</a:t>
            </a:r>
            <a:r>
              <a:rPr lang="zh-CN" altLang="en-US" sz="4000" b="1" dirty="0">
                <a:solidFill>
                  <a:srgbClr val="FFC000"/>
                </a:solidFill>
              </a:rPr>
              <a:t>分析</a:t>
            </a:r>
          </a:p>
        </p:txBody>
      </p:sp>
      <p:sp>
        <p:nvSpPr>
          <p:cNvPr id="3" name="内容占位符 2"/>
          <p:cNvSpPr>
            <a:spLocks noGrp="1"/>
          </p:cNvSpPr>
          <p:nvPr>
            <p:ph idx="1"/>
          </p:nvPr>
        </p:nvSpPr>
        <p:spPr/>
        <p:txBody>
          <a:bodyPr>
            <a:normAutofit/>
          </a:bodyPr>
          <a:lstStyle/>
          <a:p>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4</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a:t>
            </a:r>
            <a:r>
              <a:rPr lang="zh-CN" altLang="zh-CN" sz="3200" dirty="0">
                <a:solidFill>
                  <a:schemeClr val="bg1"/>
                </a:solidFill>
                <a:latin typeface="Times New Roman" panose="02020603050405020304" pitchFamily="18" charset="0"/>
                <a:cs typeface="Times New Roman" panose="02020603050405020304" pitchFamily="18" charset="0"/>
              </a:rPr>
              <a:t>科学发展观</a:t>
            </a:r>
            <a:r>
              <a:rPr lang="en-US" altLang="zh-CN" sz="3200" dirty="0">
                <a:solidFill>
                  <a:schemeClr val="bg1"/>
                </a:solidFill>
                <a:latin typeface="Times New Roman" panose="02020603050405020304" pitchFamily="18" charset="0"/>
                <a:cs typeface="Times New Roman" panose="02020603050405020304" pitchFamily="18" charset="0"/>
              </a:rPr>
              <a:t>”</a:t>
            </a:r>
            <a:endParaRPr lang="zh-CN" altLang="zh-CN" sz="3200" dirty="0">
              <a:solidFill>
                <a:schemeClr val="bg1"/>
              </a:solidFill>
              <a:latin typeface="Times New Roman" panose="02020603050405020304" pitchFamily="18" charset="0"/>
              <a:cs typeface="Times New Roman" panose="02020603050405020304" pitchFamily="18" charset="0"/>
            </a:endParaRPr>
          </a:p>
          <a:p>
            <a:r>
              <a:rPr lang="en-US" altLang="zh-CN" sz="3200" dirty="0">
                <a:solidFill>
                  <a:schemeClr val="bg1"/>
                </a:solidFill>
                <a:latin typeface="Times New Roman" panose="02020603050405020304" pitchFamily="18" charset="0"/>
                <a:cs typeface="Times New Roman" panose="02020603050405020304" pitchFamily="18" charset="0"/>
              </a:rPr>
              <a:t>A. a scientific outlook on development</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30</a:t>
            </a:r>
            <a:r>
              <a:rPr lang="zh-CN" altLang="zh-CN" sz="3200" dirty="0">
                <a:solidFill>
                  <a:schemeClr val="bg1"/>
                </a:solidFill>
                <a:latin typeface="Times New Roman" panose="02020603050405020304" pitchFamily="18" charset="0"/>
                <a:cs typeface="Times New Roman" panose="02020603050405020304" pitchFamily="18" charset="0"/>
              </a:rPr>
              <a:t>人</a:t>
            </a:r>
            <a:r>
              <a:rPr lang="en-US" altLang="zh-CN" sz="3200" dirty="0">
                <a:solidFill>
                  <a:schemeClr val="bg1"/>
                </a:solidFill>
                <a:latin typeface="Times New Roman" panose="02020603050405020304" pitchFamily="18" charset="0"/>
                <a:cs typeface="Times New Roman" panose="02020603050405020304" pitchFamily="18" charset="0"/>
              </a:rPr>
              <a:t>/33.3%</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	</a:t>
            </a:r>
            <a:endParaRPr lang="zh-CN" altLang="zh-CN" sz="3200" dirty="0">
              <a:solidFill>
                <a:schemeClr val="bg1"/>
              </a:solidFill>
              <a:latin typeface="Times New Roman" panose="02020603050405020304" pitchFamily="18" charset="0"/>
              <a:cs typeface="Times New Roman" panose="02020603050405020304" pitchFamily="18" charset="0"/>
            </a:endParaRPr>
          </a:p>
          <a:p>
            <a:r>
              <a:rPr lang="en-US" altLang="zh-CN" sz="3200" dirty="0">
                <a:solidFill>
                  <a:schemeClr val="bg1"/>
                </a:solidFill>
                <a:latin typeface="Times New Roman" panose="02020603050405020304" pitchFamily="18" charset="0"/>
                <a:cs typeface="Times New Roman" panose="02020603050405020304" pitchFamily="18" charset="0"/>
              </a:rPr>
              <a:t>B. a scientific theory on development</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22</a:t>
            </a:r>
            <a:r>
              <a:rPr lang="zh-CN" altLang="zh-CN" sz="3200" dirty="0">
                <a:solidFill>
                  <a:schemeClr val="bg1"/>
                </a:solidFill>
                <a:latin typeface="Times New Roman" panose="02020603050405020304" pitchFamily="18" charset="0"/>
                <a:cs typeface="Times New Roman" panose="02020603050405020304" pitchFamily="18" charset="0"/>
              </a:rPr>
              <a:t>人</a:t>
            </a:r>
            <a:r>
              <a:rPr lang="en-US" altLang="zh-CN" sz="3200" dirty="0">
                <a:solidFill>
                  <a:schemeClr val="bg1"/>
                </a:solidFill>
                <a:latin typeface="Times New Roman" panose="02020603050405020304" pitchFamily="18" charset="0"/>
                <a:cs typeface="Times New Roman" panose="02020603050405020304" pitchFamily="18" charset="0"/>
              </a:rPr>
              <a:t>/24.4%</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	</a:t>
            </a:r>
            <a:endParaRPr lang="zh-CN" altLang="zh-CN" sz="3200" dirty="0">
              <a:solidFill>
                <a:schemeClr val="bg1"/>
              </a:solidFill>
              <a:latin typeface="Times New Roman" panose="02020603050405020304" pitchFamily="18" charset="0"/>
              <a:cs typeface="Times New Roman" panose="02020603050405020304" pitchFamily="18" charset="0"/>
            </a:endParaRPr>
          </a:p>
          <a:p>
            <a:r>
              <a:rPr lang="en-US" altLang="zh-CN" sz="3200" dirty="0">
                <a:solidFill>
                  <a:schemeClr val="bg1"/>
                </a:solidFill>
                <a:latin typeface="Times New Roman" panose="02020603050405020304" pitchFamily="18" charset="0"/>
                <a:cs typeface="Times New Roman" panose="02020603050405020304" pitchFamily="18" charset="0"/>
              </a:rPr>
              <a:t>C. a scientific development concept</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28</a:t>
            </a:r>
            <a:r>
              <a:rPr lang="zh-CN" altLang="zh-CN" sz="3200" dirty="0">
                <a:solidFill>
                  <a:schemeClr val="bg1"/>
                </a:solidFill>
                <a:latin typeface="Times New Roman" panose="02020603050405020304" pitchFamily="18" charset="0"/>
                <a:cs typeface="Times New Roman" panose="02020603050405020304" pitchFamily="18" charset="0"/>
              </a:rPr>
              <a:t>人</a:t>
            </a:r>
            <a:r>
              <a:rPr lang="en-US" altLang="zh-CN" sz="3200" dirty="0">
                <a:solidFill>
                  <a:schemeClr val="bg1"/>
                </a:solidFill>
                <a:latin typeface="Times New Roman" panose="02020603050405020304" pitchFamily="18" charset="0"/>
                <a:cs typeface="Times New Roman" panose="02020603050405020304" pitchFamily="18" charset="0"/>
              </a:rPr>
              <a:t>/31.1%</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		</a:t>
            </a:r>
            <a:endParaRPr lang="zh-CN" altLang="zh-CN" sz="3200" dirty="0">
              <a:solidFill>
                <a:schemeClr val="bg1"/>
              </a:solidFill>
              <a:latin typeface="Times New Roman" panose="02020603050405020304" pitchFamily="18" charset="0"/>
              <a:cs typeface="Times New Roman" panose="02020603050405020304" pitchFamily="18" charset="0"/>
            </a:endParaRPr>
          </a:p>
          <a:p>
            <a:r>
              <a:rPr lang="en-US" altLang="zh-CN" sz="3200" dirty="0">
                <a:solidFill>
                  <a:schemeClr val="bg1"/>
                </a:solidFill>
                <a:latin typeface="Times New Roman" panose="02020603050405020304" pitchFamily="18" charset="0"/>
                <a:cs typeface="Times New Roman" panose="02020603050405020304" pitchFamily="18" charset="0"/>
              </a:rPr>
              <a:t>D. a scientific development platform</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10</a:t>
            </a:r>
            <a:r>
              <a:rPr lang="zh-CN" altLang="zh-CN" sz="3200" dirty="0">
                <a:solidFill>
                  <a:schemeClr val="bg1"/>
                </a:solidFill>
                <a:latin typeface="Times New Roman" panose="02020603050405020304" pitchFamily="18" charset="0"/>
                <a:cs typeface="Times New Roman" panose="02020603050405020304" pitchFamily="18" charset="0"/>
              </a:rPr>
              <a:t>人</a:t>
            </a:r>
            <a:r>
              <a:rPr lang="en-US" altLang="zh-CN" sz="3200" dirty="0">
                <a:solidFill>
                  <a:schemeClr val="bg1"/>
                </a:solidFill>
                <a:latin typeface="Times New Roman" panose="02020603050405020304" pitchFamily="18" charset="0"/>
                <a:cs typeface="Times New Roman" panose="02020603050405020304" pitchFamily="18" charset="0"/>
              </a:rPr>
              <a:t>/11.1%</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	</a:t>
            </a:r>
            <a:endParaRPr lang="zh-CN" altLang="zh-CN" sz="3200" dirty="0">
              <a:solidFill>
                <a:schemeClr val="bg1"/>
              </a:solidFill>
              <a:latin typeface="Times New Roman" panose="02020603050405020304" pitchFamily="18" charset="0"/>
              <a:cs typeface="Times New Roman" panose="02020603050405020304" pitchFamily="18" charset="0"/>
            </a:endParaRPr>
          </a:p>
          <a:p>
            <a:endParaRPr lang="zh-CN" alt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6050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5" name="矩形 4"/>
          <p:cNvSpPr/>
          <p:nvPr/>
        </p:nvSpPr>
        <p:spPr>
          <a:xfrm>
            <a:off x="5153025" y="0"/>
            <a:ext cx="28416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6" name="矩形 5"/>
          <p:cNvSpPr>
            <a:spLocks noChangeArrowheads="1"/>
          </p:cNvSpPr>
          <p:nvPr/>
        </p:nvSpPr>
        <p:spPr bwMode="auto">
          <a:xfrm>
            <a:off x="9748838" y="346075"/>
            <a:ext cx="2003425"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12000"/>
              </a:lnSpc>
              <a:defRPr/>
            </a:pPr>
            <a:r>
              <a:rPr lang="zh-CN" altLang="en-US" sz="3600" b="1" dirty="0" smtClean="0">
                <a:solidFill>
                  <a:schemeClr val="bg1"/>
                </a:solidFill>
                <a:latin typeface="微软雅黑" panose="020B0503020204020204" pitchFamily="34" charset="-122"/>
                <a:ea typeface="微软雅黑" panose="020B0503020204020204" pitchFamily="34" charset="-122"/>
              </a:rPr>
              <a:t>目录</a:t>
            </a:r>
            <a:r>
              <a:rPr lang="zh-CN" altLang="en-US" sz="2800" b="1" dirty="0" smtClean="0">
                <a:solidFill>
                  <a:schemeClr val="bg1"/>
                </a:solidFill>
                <a:latin typeface="微软雅黑" panose="020B0503020204020204" pitchFamily="34" charset="-122"/>
                <a:ea typeface="微软雅黑" panose="020B0503020204020204" pitchFamily="34" charset="-122"/>
              </a:rPr>
              <a:t> </a:t>
            </a:r>
            <a:r>
              <a:rPr lang="en-US" altLang="zh-CN" sz="2800" b="1" dirty="0" smtClean="0">
                <a:solidFill>
                  <a:srgbClr val="FF9300"/>
                </a:solidFill>
                <a:latin typeface="微软雅黑" panose="020B0503020204020204" pitchFamily="34" charset="-122"/>
                <a:ea typeface="微软雅黑" panose="020B0503020204020204" pitchFamily="34" charset="-122"/>
              </a:rPr>
              <a:t> </a:t>
            </a:r>
          </a:p>
          <a:p>
            <a:pPr algn="r" eaLnBrk="1" hangingPunct="1">
              <a:lnSpc>
                <a:spcPct val="112000"/>
              </a:lnSpc>
              <a:defRPr/>
            </a:pPr>
            <a:r>
              <a:rPr lang="en-US" altLang="zh-CN" sz="1600" dirty="0" smtClean="0">
                <a:solidFill>
                  <a:schemeClr val="bg1"/>
                </a:solidFill>
                <a:latin typeface="Calibri" panose="020F0502020204030204" pitchFamily="34" charset="0"/>
              </a:rPr>
              <a:t>CONTENTS</a:t>
            </a:r>
            <a:r>
              <a:rPr lang="en-US" altLang="zh-CN" sz="1600" dirty="0" smtClean="0">
                <a:solidFill>
                  <a:srgbClr val="7F7F7F"/>
                </a:solidFill>
                <a:latin typeface="Calibri" panose="020F0502020204030204" pitchFamily="34" charset="0"/>
              </a:rPr>
              <a:t> </a:t>
            </a:r>
            <a:endParaRPr lang="zh-CN" altLang="en-US" dirty="0" smtClean="0">
              <a:solidFill>
                <a:srgbClr val="7F7F7F"/>
              </a:solidFill>
              <a:latin typeface="Calibri" panose="020F0502020204030204" pitchFamily="34" charset="0"/>
            </a:endParaRPr>
          </a:p>
        </p:txBody>
      </p:sp>
      <p:pic>
        <p:nvPicPr>
          <p:cNvPr id="10" name="图片 18"/>
          <p:cNvPicPr>
            <a:picLocks noChangeAspect="1"/>
          </p:cNvPicPr>
          <p:nvPr/>
        </p:nvPicPr>
        <p:blipFill>
          <a:blip r:embed="rId3">
            <a:extLst>
              <a:ext uri="{28A0092B-C50C-407E-A947-70E740481C1C}">
                <a14:useLocalDpi xmlns:a14="http://schemas.microsoft.com/office/drawing/2010/main" val="0"/>
              </a:ext>
            </a:extLst>
          </a:blip>
          <a:srcRect t="9196" b="2554"/>
          <a:stretch>
            <a:fillRect/>
          </a:stretch>
        </p:blipFill>
        <p:spPr bwMode="auto">
          <a:xfrm>
            <a:off x="0" y="-948"/>
            <a:ext cx="5153025" cy="6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9"/>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400" y="5594350"/>
            <a:ext cx="9779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圆角矩形 1"/>
          <p:cNvSpPr/>
          <p:nvPr/>
        </p:nvSpPr>
        <p:spPr>
          <a:xfrm>
            <a:off x="6928374" y="1363305"/>
            <a:ext cx="3292722" cy="900752"/>
          </a:xfrm>
          <a:prstGeom prst="roundRect">
            <a:avLst/>
          </a:prstGeom>
          <a:noFill/>
          <a:ln w="28575">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zh-CN" altLang="en-US" sz="2400" b="1" dirty="0">
                <a:solidFill>
                  <a:schemeClr val="bg1"/>
                </a:solidFill>
              </a:rPr>
              <a:t>一、研究</a:t>
            </a:r>
            <a:r>
              <a:rPr lang="zh-CN" altLang="en-US" sz="2400" b="1" dirty="0" smtClean="0">
                <a:solidFill>
                  <a:schemeClr val="bg1"/>
                </a:solidFill>
              </a:rPr>
              <a:t>背景</a:t>
            </a:r>
            <a:endParaRPr lang="zh-CN" altLang="en-US" sz="2400" b="1" dirty="0">
              <a:solidFill>
                <a:schemeClr val="bg1"/>
              </a:solidFill>
              <a:latin typeface="Impact" panose="020B0806030902050204" pitchFamily="34" charset="0"/>
              <a:ea typeface="微软雅黑" panose="020B0503020204020204" pitchFamily="34" charset="-122"/>
            </a:endParaRPr>
          </a:p>
        </p:txBody>
      </p:sp>
      <p:sp>
        <p:nvSpPr>
          <p:cNvPr id="13" name="圆角矩形 12"/>
          <p:cNvSpPr/>
          <p:nvPr/>
        </p:nvSpPr>
        <p:spPr>
          <a:xfrm>
            <a:off x="6881150" y="2485096"/>
            <a:ext cx="3339945" cy="900752"/>
          </a:xfrm>
          <a:prstGeom prst="roundRect">
            <a:avLst/>
          </a:prstGeom>
          <a:noFill/>
          <a:ln w="28575">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zh-CN" altLang="en-US" sz="2400" b="1" dirty="0">
                <a:solidFill>
                  <a:schemeClr val="bg1"/>
                </a:solidFill>
              </a:rPr>
              <a:t>二</a:t>
            </a:r>
            <a:r>
              <a:rPr lang="zh-CN" altLang="en-US" sz="2400" b="1" dirty="0" smtClean="0">
                <a:solidFill>
                  <a:schemeClr val="bg1"/>
                </a:solidFill>
              </a:rPr>
              <a:t>、理论依据</a:t>
            </a:r>
            <a:endParaRPr lang="zh-CN" altLang="en-US" sz="2400" b="1" dirty="0">
              <a:solidFill>
                <a:schemeClr val="bg1"/>
              </a:solidFill>
            </a:endParaRPr>
          </a:p>
        </p:txBody>
      </p:sp>
      <p:sp>
        <p:nvSpPr>
          <p:cNvPr id="14" name="圆角矩形 13"/>
          <p:cNvSpPr/>
          <p:nvPr/>
        </p:nvSpPr>
        <p:spPr>
          <a:xfrm>
            <a:off x="6881151" y="3681613"/>
            <a:ext cx="3339945" cy="900752"/>
          </a:xfrm>
          <a:prstGeom prst="roundRect">
            <a:avLst/>
          </a:prstGeom>
          <a:noFill/>
          <a:ln w="28575">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zh-CN" altLang="en-US" sz="2400" b="1" dirty="0">
                <a:solidFill>
                  <a:schemeClr val="bg1"/>
                </a:solidFill>
              </a:rPr>
              <a:t>三</a:t>
            </a:r>
            <a:r>
              <a:rPr lang="zh-CN" altLang="en-US" sz="2400" b="1" dirty="0" smtClean="0">
                <a:solidFill>
                  <a:schemeClr val="bg1"/>
                </a:solidFill>
              </a:rPr>
              <a:t>、调查研究 </a:t>
            </a:r>
            <a:endParaRPr lang="zh-CN" altLang="en-US" sz="2400" b="1" dirty="0">
              <a:solidFill>
                <a:schemeClr val="bg1"/>
              </a:solidFill>
            </a:endParaRPr>
          </a:p>
        </p:txBody>
      </p:sp>
      <p:sp>
        <p:nvSpPr>
          <p:cNvPr id="15" name="圆角矩形 14"/>
          <p:cNvSpPr/>
          <p:nvPr/>
        </p:nvSpPr>
        <p:spPr>
          <a:xfrm>
            <a:off x="6928372" y="4820330"/>
            <a:ext cx="3339945" cy="900752"/>
          </a:xfrm>
          <a:prstGeom prst="roundRect">
            <a:avLst/>
          </a:prstGeom>
          <a:noFill/>
          <a:ln w="28575">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zh-CN" altLang="en-US" sz="2400" b="1" dirty="0">
                <a:solidFill>
                  <a:schemeClr val="bg1"/>
                </a:solidFill>
              </a:rPr>
              <a:t>四、启示</a:t>
            </a:r>
            <a:r>
              <a:rPr lang="en-US" altLang="zh-CN" sz="2400" b="1" dirty="0">
                <a:solidFill>
                  <a:schemeClr val="bg1"/>
                </a:solidFill>
              </a:rPr>
              <a:t>   </a:t>
            </a:r>
            <a:endParaRPr lang="zh-CN" altLang="en-US" sz="2400" b="1" dirty="0">
              <a:solidFill>
                <a:schemeClr val="bg1"/>
              </a:solidFill>
            </a:endParaRPr>
          </a:p>
        </p:txBody>
      </p:sp>
    </p:spTree>
    <p:extLst>
      <p:ext uri="{BB962C8B-B14F-4D97-AF65-F5344CB8AC3E}">
        <p14:creationId xmlns:p14="http://schemas.microsoft.com/office/powerpoint/2010/main" val="86980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6982" y="457518"/>
            <a:ext cx="10972800" cy="1143000"/>
          </a:xfrm>
        </p:spPr>
        <p:txBody>
          <a:bodyPr>
            <a:normAutofit/>
          </a:bodyPr>
          <a:lstStyle/>
          <a:p>
            <a:r>
              <a:rPr lang="en-US" altLang="zh-CN" sz="4000" b="1" dirty="0">
                <a:solidFill>
                  <a:srgbClr val="FFC000"/>
                </a:solidFill>
              </a:rPr>
              <a:t>3</a:t>
            </a:r>
            <a:r>
              <a:rPr lang="zh-CN" altLang="zh-CN" sz="4000" b="1" dirty="0">
                <a:solidFill>
                  <a:srgbClr val="FFC000"/>
                </a:solidFill>
              </a:rPr>
              <a:t>、调查结果</a:t>
            </a:r>
            <a:r>
              <a:rPr lang="zh-CN" altLang="en-US" sz="4000" b="1" dirty="0">
                <a:solidFill>
                  <a:srgbClr val="FFC000"/>
                </a:solidFill>
              </a:rPr>
              <a:t>分析</a:t>
            </a:r>
          </a:p>
        </p:txBody>
      </p:sp>
      <p:sp>
        <p:nvSpPr>
          <p:cNvPr id="3" name="内容占位符 2"/>
          <p:cNvSpPr>
            <a:spLocks noGrp="1"/>
          </p:cNvSpPr>
          <p:nvPr>
            <p:ph idx="1"/>
          </p:nvPr>
        </p:nvSpPr>
        <p:spPr/>
        <p:txBody>
          <a:bodyPr>
            <a:normAutofit/>
          </a:bodyPr>
          <a:lstStyle/>
          <a:p>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5</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a:t>
            </a:r>
            <a:r>
              <a:rPr lang="zh-CN" altLang="zh-CN" sz="3200" dirty="0">
                <a:solidFill>
                  <a:schemeClr val="bg1"/>
                </a:solidFill>
                <a:latin typeface="Times New Roman" panose="02020603050405020304" pitchFamily="18" charset="0"/>
                <a:cs typeface="Times New Roman" panose="02020603050405020304" pitchFamily="18" charset="0"/>
              </a:rPr>
              <a:t>生态文明</a:t>
            </a:r>
            <a:r>
              <a:rPr lang="en-US" altLang="zh-CN" sz="3200" dirty="0">
                <a:solidFill>
                  <a:schemeClr val="bg1"/>
                </a:solidFill>
                <a:latin typeface="Times New Roman" panose="02020603050405020304" pitchFamily="18" charset="0"/>
                <a:cs typeface="Times New Roman" panose="02020603050405020304" pitchFamily="18" charset="0"/>
              </a:rPr>
              <a:t>”</a:t>
            </a:r>
            <a:endParaRPr lang="zh-CN" altLang="zh-CN" sz="3200" dirty="0">
              <a:solidFill>
                <a:schemeClr val="bg1"/>
              </a:solidFill>
              <a:latin typeface="Times New Roman" panose="02020603050405020304" pitchFamily="18" charset="0"/>
              <a:cs typeface="Times New Roman" panose="02020603050405020304" pitchFamily="18" charset="0"/>
            </a:endParaRPr>
          </a:p>
          <a:p>
            <a:r>
              <a:rPr lang="en-US" altLang="zh-CN" sz="3200" dirty="0">
                <a:solidFill>
                  <a:schemeClr val="bg1"/>
                </a:solidFill>
                <a:latin typeface="Times New Roman" panose="02020603050405020304" pitchFamily="18" charset="0"/>
                <a:cs typeface="Times New Roman" panose="02020603050405020304" pitchFamily="18" charset="0"/>
              </a:rPr>
              <a:t>A. conservative culture</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9</a:t>
            </a:r>
            <a:r>
              <a:rPr lang="zh-CN" altLang="zh-CN" sz="3200" dirty="0">
                <a:solidFill>
                  <a:schemeClr val="bg1"/>
                </a:solidFill>
                <a:latin typeface="Times New Roman" panose="02020603050405020304" pitchFamily="18" charset="0"/>
                <a:cs typeface="Times New Roman" panose="02020603050405020304" pitchFamily="18" charset="0"/>
              </a:rPr>
              <a:t>人</a:t>
            </a:r>
            <a:r>
              <a:rPr lang="en-US" altLang="zh-CN" sz="3200" dirty="0">
                <a:solidFill>
                  <a:schemeClr val="bg1"/>
                </a:solidFill>
                <a:latin typeface="Times New Roman" panose="02020603050405020304" pitchFamily="18" charset="0"/>
                <a:cs typeface="Times New Roman" panose="02020603050405020304" pitchFamily="18" charset="0"/>
              </a:rPr>
              <a:t>/10%</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	</a:t>
            </a:r>
            <a:endParaRPr lang="zh-CN" altLang="zh-CN" sz="3200" dirty="0">
              <a:solidFill>
                <a:schemeClr val="bg1"/>
              </a:solidFill>
              <a:latin typeface="Times New Roman" panose="02020603050405020304" pitchFamily="18" charset="0"/>
              <a:cs typeface="Times New Roman" panose="02020603050405020304" pitchFamily="18" charset="0"/>
            </a:endParaRPr>
          </a:p>
          <a:p>
            <a:r>
              <a:rPr lang="en-US" altLang="zh-CN" sz="3200" dirty="0">
                <a:solidFill>
                  <a:schemeClr val="bg1"/>
                </a:solidFill>
                <a:latin typeface="Times New Roman" panose="02020603050405020304" pitchFamily="18" charset="0"/>
                <a:cs typeface="Times New Roman" panose="02020603050405020304" pitchFamily="18" charset="0"/>
              </a:rPr>
              <a:t>B. ecological civilization</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21</a:t>
            </a:r>
            <a:r>
              <a:rPr lang="zh-CN" altLang="zh-CN" sz="3200" dirty="0">
                <a:solidFill>
                  <a:schemeClr val="bg1"/>
                </a:solidFill>
                <a:latin typeface="Times New Roman" panose="02020603050405020304" pitchFamily="18" charset="0"/>
                <a:cs typeface="Times New Roman" panose="02020603050405020304" pitchFamily="18" charset="0"/>
              </a:rPr>
              <a:t>人</a:t>
            </a:r>
            <a:r>
              <a:rPr lang="en-US" altLang="zh-CN" sz="3200" dirty="0">
                <a:solidFill>
                  <a:schemeClr val="bg1"/>
                </a:solidFill>
                <a:latin typeface="Times New Roman" panose="02020603050405020304" pitchFamily="18" charset="0"/>
                <a:cs typeface="Times New Roman" panose="02020603050405020304" pitchFamily="18" charset="0"/>
              </a:rPr>
              <a:t>/23.3%</a:t>
            </a:r>
            <a:r>
              <a:rPr lang="zh-CN" altLang="zh-CN" sz="3200" dirty="0">
                <a:solidFill>
                  <a:schemeClr val="bg1"/>
                </a:solidFill>
                <a:latin typeface="Times New Roman" panose="02020603050405020304" pitchFamily="18" charset="0"/>
                <a:cs typeface="Times New Roman" panose="02020603050405020304" pitchFamily="18" charset="0"/>
              </a:rPr>
              <a:t>）</a:t>
            </a:r>
          </a:p>
          <a:p>
            <a:r>
              <a:rPr lang="en-US" altLang="zh-CN" sz="3200" dirty="0">
                <a:solidFill>
                  <a:schemeClr val="bg1"/>
                </a:solidFill>
                <a:latin typeface="Times New Roman" panose="02020603050405020304" pitchFamily="18" charset="0"/>
                <a:cs typeface="Times New Roman" panose="02020603050405020304" pitchFamily="18" charset="0"/>
              </a:rPr>
              <a:t>C. a green civilization</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14</a:t>
            </a:r>
            <a:r>
              <a:rPr lang="zh-CN" altLang="zh-CN" sz="3200" dirty="0">
                <a:solidFill>
                  <a:schemeClr val="bg1"/>
                </a:solidFill>
                <a:latin typeface="Times New Roman" panose="02020603050405020304" pitchFamily="18" charset="0"/>
                <a:cs typeface="Times New Roman" panose="02020603050405020304" pitchFamily="18" charset="0"/>
              </a:rPr>
              <a:t>人</a:t>
            </a:r>
            <a:r>
              <a:rPr lang="en-US" altLang="zh-CN" sz="3200" dirty="0">
                <a:solidFill>
                  <a:schemeClr val="bg1"/>
                </a:solidFill>
                <a:latin typeface="Times New Roman" panose="02020603050405020304" pitchFamily="18" charset="0"/>
                <a:cs typeface="Times New Roman" panose="02020603050405020304" pitchFamily="18" charset="0"/>
              </a:rPr>
              <a:t>/15.6%</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	</a:t>
            </a:r>
            <a:endParaRPr lang="zh-CN" altLang="zh-CN" sz="3200" dirty="0">
              <a:solidFill>
                <a:schemeClr val="bg1"/>
              </a:solidFill>
              <a:latin typeface="Times New Roman" panose="02020603050405020304" pitchFamily="18" charset="0"/>
              <a:cs typeface="Times New Roman" panose="02020603050405020304" pitchFamily="18" charset="0"/>
            </a:endParaRPr>
          </a:p>
          <a:p>
            <a:r>
              <a:rPr lang="en-US" altLang="zh-CN" sz="3200" dirty="0">
                <a:solidFill>
                  <a:schemeClr val="bg1"/>
                </a:solidFill>
                <a:latin typeface="Times New Roman" panose="02020603050405020304" pitchFamily="18" charset="0"/>
                <a:cs typeface="Times New Roman" panose="02020603050405020304" pitchFamily="18" charset="0"/>
              </a:rPr>
              <a:t>D. raise ecological awareness</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41</a:t>
            </a:r>
            <a:r>
              <a:rPr lang="zh-CN" altLang="zh-CN" sz="3200" dirty="0">
                <a:solidFill>
                  <a:schemeClr val="bg1"/>
                </a:solidFill>
                <a:latin typeface="Times New Roman" panose="02020603050405020304" pitchFamily="18" charset="0"/>
                <a:cs typeface="Times New Roman" panose="02020603050405020304" pitchFamily="18" charset="0"/>
              </a:rPr>
              <a:t>人</a:t>
            </a:r>
            <a:r>
              <a:rPr lang="en-US" altLang="zh-CN" sz="3200" dirty="0">
                <a:solidFill>
                  <a:schemeClr val="bg1"/>
                </a:solidFill>
                <a:latin typeface="Times New Roman" panose="02020603050405020304" pitchFamily="18" charset="0"/>
                <a:cs typeface="Times New Roman" panose="02020603050405020304" pitchFamily="18" charset="0"/>
              </a:rPr>
              <a:t>/45.6%</a:t>
            </a:r>
            <a:r>
              <a:rPr lang="zh-CN" altLang="zh-CN" sz="3200" dirty="0">
                <a:solidFill>
                  <a:schemeClr val="bg1"/>
                </a:solidFill>
                <a:latin typeface="Times New Roman" panose="02020603050405020304" pitchFamily="18" charset="0"/>
                <a:cs typeface="Times New Roman" panose="02020603050405020304" pitchFamily="18" charset="0"/>
              </a:rPr>
              <a:t>）</a:t>
            </a:r>
          </a:p>
          <a:p>
            <a:r>
              <a:rPr lang="en-US" altLang="zh-CN" sz="3200" dirty="0">
                <a:solidFill>
                  <a:schemeClr val="bg1"/>
                </a:solidFill>
                <a:latin typeface="Times New Roman" panose="02020603050405020304" pitchFamily="18" charset="0"/>
                <a:cs typeface="Times New Roman" panose="02020603050405020304" pitchFamily="18" charset="0"/>
              </a:rPr>
              <a:t>E. Ecological and environmental condition</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5</a:t>
            </a:r>
            <a:r>
              <a:rPr lang="zh-CN" altLang="zh-CN" sz="3200" dirty="0">
                <a:solidFill>
                  <a:schemeClr val="bg1"/>
                </a:solidFill>
                <a:latin typeface="Times New Roman" panose="02020603050405020304" pitchFamily="18" charset="0"/>
                <a:cs typeface="Times New Roman" panose="02020603050405020304" pitchFamily="18" charset="0"/>
              </a:rPr>
              <a:t>人</a:t>
            </a:r>
            <a:r>
              <a:rPr lang="en-US" altLang="zh-CN" sz="3200" dirty="0">
                <a:solidFill>
                  <a:schemeClr val="bg1"/>
                </a:solidFill>
                <a:latin typeface="Times New Roman" panose="02020603050405020304" pitchFamily="18" charset="0"/>
                <a:cs typeface="Times New Roman" panose="02020603050405020304" pitchFamily="18" charset="0"/>
              </a:rPr>
              <a:t>/5.6%</a:t>
            </a:r>
            <a:r>
              <a:rPr lang="zh-CN" altLang="zh-CN" sz="3200"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04237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57794" y="418330"/>
            <a:ext cx="10972800" cy="1143000"/>
          </a:xfrm>
        </p:spPr>
        <p:txBody>
          <a:bodyPr>
            <a:normAutofit/>
          </a:bodyPr>
          <a:lstStyle/>
          <a:p>
            <a:r>
              <a:rPr lang="en-US" altLang="zh-CN" sz="4000" b="1" dirty="0">
                <a:solidFill>
                  <a:srgbClr val="FFC000"/>
                </a:solidFill>
              </a:rPr>
              <a:t>3</a:t>
            </a:r>
            <a:r>
              <a:rPr lang="zh-CN" altLang="zh-CN" sz="4000" b="1" dirty="0">
                <a:solidFill>
                  <a:srgbClr val="FFC000"/>
                </a:solidFill>
              </a:rPr>
              <a:t>、调查结果</a:t>
            </a:r>
            <a:r>
              <a:rPr lang="zh-CN" altLang="en-US" sz="4000" b="1" dirty="0">
                <a:solidFill>
                  <a:srgbClr val="FFC000"/>
                </a:solidFill>
              </a:rPr>
              <a:t>分析</a:t>
            </a:r>
          </a:p>
        </p:txBody>
      </p:sp>
      <p:sp>
        <p:nvSpPr>
          <p:cNvPr id="3" name="内容占位符 2"/>
          <p:cNvSpPr>
            <a:spLocks noGrp="1"/>
          </p:cNvSpPr>
          <p:nvPr>
            <p:ph idx="1"/>
          </p:nvPr>
        </p:nvSpPr>
        <p:spPr/>
        <p:txBody>
          <a:bodyPr>
            <a:normAutofit/>
          </a:bodyPr>
          <a:lstStyle/>
          <a:p>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6</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a:t>
            </a:r>
            <a:r>
              <a:rPr lang="zh-CN" altLang="zh-CN" sz="3200" dirty="0">
                <a:solidFill>
                  <a:schemeClr val="bg1"/>
                </a:solidFill>
                <a:latin typeface="Times New Roman" panose="02020603050405020304" pitchFamily="18" charset="0"/>
                <a:cs typeface="Times New Roman" panose="02020603050405020304" pitchFamily="18" charset="0"/>
              </a:rPr>
              <a:t>全面建设小康社会</a:t>
            </a:r>
            <a:r>
              <a:rPr lang="en-US" altLang="zh-CN" sz="3200" dirty="0">
                <a:solidFill>
                  <a:schemeClr val="bg1"/>
                </a:solidFill>
                <a:latin typeface="Times New Roman" panose="02020603050405020304" pitchFamily="18" charset="0"/>
                <a:cs typeface="Times New Roman" panose="02020603050405020304" pitchFamily="18" charset="0"/>
              </a:rPr>
              <a:t>”</a:t>
            </a:r>
            <a:endParaRPr lang="zh-CN" altLang="zh-CN" sz="3200" dirty="0">
              <a:solidFill>
                <a:schemeClr val="bg1"/>
              </a:solidFill>
              <a:latin typeface="Times New Roman" panose="02020603050405020304" pitchFamily="18" charset="0"/>
              <a:cs typeface="Times New Roman" panose="02020603050405020304" pitchFamily="18" charset="0"/>
            </a:endParaRPr>
          </a:p>
          <a:p>
            <a:r>
              <a:rPr lang="en-US" altLang="zh-CN" sz="3200" dirty="0">
                <a:solidFill>
                  <a:schemeClr val="bg1"/>
                </a:solidFill>
                <a:latin typeface="Times New Roman" panose="02020603050405020304" pitchFamily="18" charset="0"/>
                <a:cs typeface="Times New Roman" panose="02020603050405020304" pitchFamily="18" charset="0"/>
              </a:rPr>
              <a:t>A. a well-off society in an all-round way</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22</a:t>
            </a:r>
            <a:r>
              <a:rPr lang="zh-CN" altLang="zh-CN" sz="3200" dirty="0">
                <a:solidFill>
                  <a:schemeClr val="bg1"/>
                </a:solidFill>
                <a:latin typeface="Times New Roman" panose="02020603050405020304" pitchFamily="18" charset="0"/>
                <a:cs typeface="Times New Roman" panose="02020603050405020304" pitchFamily="18" charset="0"/>
              </a:rPr>
              <a:t>人</a:t>
            </a:r>
            <a:r>
              <a:rPr lang="en-US" altLang="zh-CN" sz="3200" dirty="0">
                <a:solidFill>
                  <a:schemeClr val="bg1"/>
                </a:solidFill>
                <a:latin typeface="Times New Roman" panose="02020603050405020304" pitchFamily="18" charset="0"/>
                <a:cs typeface="Times New Roman" panose="02020603050405020304" pitchFamily="18" charset="0"/>
              </a:rPr>
              <a:t>/24.4%</a:t>
            </a:r>
            <a:r>
              <a:rPr lang="zh-CN" altLang="zh-CN" sz="3200" dirty="0">
                <a:solidFill>
                  <a:schemeClr val="bg1"/>
                </a:solidFill>
                <a:latin typeface="Times New Roman" panose="02020603050405020304" pitchFamily="18" charset="0"/>
                <a:cs typeface="Times New Roman" panose="02020603050405020304" pitchFamily="18" charset="0"/>
              </a:rPr>
              <a:t>）</a:t>
            </a:r>
          </a:p>
          <a:p>
            <a:r>
              <a:rPr lang="en-US" altLang="zh-CN" sz="3200" dirty="0">
                <a:solidFill>
                  <a:schemeClr val="bg1"/>
                </a:solidFill>
                <a:latin typeface="Times New Roman" panose="02020603050405020304" pitchFamily="18" charset="0"/>
                <a:cs typeface="Times New Roman" panose="02020603050405020304" pitchFamily="18" charset="0"/>
              </a:rPr>
              <a:t>B. a relatively comfortable society across the country</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24</a:t>
            </a:r>
            <a:r>
              <a:rPr lang="zh-CN" altLang="zh-CN" sz="3200" dirty="0">
                <a:solidFill>
                  <a:schemeClr val="bg1"/>
                </a:solidFill>
                <a:latin typeface="Times New Roman" panose="02020603050405020304" pitchFamily="18" charset="0"/>
                <a:cs typeface="Times New Roman" panose="02020603050405020304" pitchFamily="18" charset="0"/>
              </a:rPr>
              <a:t>人</a:t>
            </a:r>
            <a:r>
              <a:rPr lang="en-US" altLang="zh-CN" sz="3200" dirty="0">
                <a:solidFill>
                  <a:schemeClr val="bg1"/>
                </a:solidFill>
                <a:latin typeface="Times New Roman" panose="02020603050405020304" pitchFamily="18" charset="0"/>
                <a:cs typeface="Times New Roman" panose="02020603050405020304" pitchFamily="18" charset="0"/>
              </a:rPr>
              <a:t>/26.7%</a:t>
            </a:r>
            <a:r>
              <a:rPr lang="zh-CN" altLang="zh-CN" sz="3200" dirty="0">
                <a:solidFill>
                  <a:schemeClr val="bg1"/>
                </a:solidFill>
                <a:latin typeface="Times New Roman" panose="02020603050405020304" pitchFamily="18" charset="0"/>
                <a:cs typeface="Times New Roman" panose="02020603050405020304" pitchFamily="18" charset="0"/>
              </a:rPr>
              <a:t>）</a:t>
            </a:r>
          </a:p>
          <a:p>
            <a:r>
              <a:rPr lang="en-US" altLang="zh-CN" sz="3200" dirty="0">
                <a:solidFill>
                  <a:schemeClr val="bg1"/>
                </a:solidFill>
                <a:latin typeface="Times New Roman" panose="02020603050405020304" pitchFamily="18" charset="0"/>
                <a:cs typeface="Times New Roman" panose="02020603050405020304" pitchFamily="18" charset="0"/>
              </a:rPr>
              <a:t>C. a moderately prosperous society in all respects</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21</a:t>
            </a:r>
            <a:r>
              <a:rPr lang="zh-CN" altLang="zh-CN" sz="3200" dirty="0">
                <a:solidFill>
                  <a:schemeClr val="bg1"/>
                </a:solidFill>
                <a:latin typeface="Times New Roman" panose="02020603050405020304" pitchFamily="18" charset="0"/>
                <a:cs typeface="Times New Roman" panose="02020603050405020304" pitchFamily="18" charset="0"/>
              </a:rPr>
              <a:t>人</a:t>
            </a:r>
            <a:r>
              <a:rPr lang="en-US" altLang="zh-CN" sz="3200" dirty="0">
                <a:solidFill>
                  <a:schemeClr val="bg1"/>
                </a:solidFill>
                <a:latin typeface="Times New Roman" panose="02020603050405020304" pitchFamily="18" charset="0"/>
                <a:cs typeface="Times New Roman" panose="02020603050405020304" pitchFamily="18" charset="0"/>
              </a:rPr>
              <a:t>/23.3%</a:t>
            </a:r>
            <a:r>
              <a:rPr lang="zh-CN" altLang="zh-CN" sz="3200" dirty="0" smtClean="0">
                <a:solidFill>
                  <a:schemeClr val="bg1"/>
                </a:solidFill>
                <a:latin typeface="Times New Roman" panose="02020603050405020304" pitchFamily="18" charset="0"/>
                <a:cs typeface="Times New Roman" panose="02020603050405020304" pitchFamily="18" charset="0"/>
              </a:rPr>
              <a:t>）</a:t>
            </a:r>
            <a:r>
              <a:rPr lang="en-US" altLang="zh-CN" sz="3200" dirty="0" smtClean="0">
                <a:solidFill>
                  <a:schemeClr val="bg1"/>
                </a:solidFill>
                <a:latin typeface="Times New Roman" panose="02020603050405020304" pitchFamily="18" charset="0"/>
                <a:cs typeface="Times New Roman" panose="02020603050405020304" pitchFamily="18" charset="0"/>
              </a:rPr>
              <a:t>  </a:t>
            </a:r>
            <a:endParaRPr lang="zh-CN" altLang="zh-CN" sz="3200" dirty="0">
              <a:solidFill>
                <a:schemeClr val="bg1"/>
              </a:solidFill>
              <a:latin typeface="Times New Roman" panose="02020603050405020304" pitchFamily="18" charset="0"/>
              <a:cs typeface="Times New Roman" panose="02020603050405020304" pitchFamily="18" charset="0"/>
            </a:endParaRPr>
          </a:p>
          <a:p>
            <a:r>
              <a:rPr lang="en-US" altLang="zh-CN" sz="3200" dirty="0">
                <a:solidFill>
                  <a:schemeClr val="bg1"/>
                </a:solidFill>
                <a:latin typeface="Times New Roman" panose="02020603050405020304" pitchFamily="18" charset="0"/>
                <a:cs typeface="Times New Roman" panose="02020603050405020304" pitchFamily="18" charset="0"/>
              </a:rPr>
              <a:t>D. an overall well-to-do society</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22</a:t>
            </a:r>
            <a:r>
              <a:rPr lang="zh-CN" altLang="zh-CN" sz="3200" dirty="0">
                <a:solidFill>
                  <a:schemeClr val="bg1"/>
                </a:solidFill>
                <a:latin typeface="Times New Roman" panose="02020603050405020304" pitchFamily="18" charset="0"/>
                <a:cs typeface="Times New Roman" panose="02020603050405020304" pitchFamily="18" charset="0"/>
              </a:rPr>
              <a:t>人</a:t>
            </a:r>
            <a:r>
              <a:rPr lang="en-US" altLang="zh-CN" sz="3200" dirty="0">
                <a:solidFill>
                  <a:schemeClr val="bg1"/>
                </a:solidFill>
                <a:latin typeface="Times New Roman" panose="02020603050405020304" pitchFamily="18" charset="0"/>
                <a:cs typeface="Times New Roman" panose="02020603050405020304" pitchFamily="18" charset="0"/>
              </a:rPr>
              <a:t>/24.4%</a:t>
            </a:r>
            <a:r>
              <a:rPr lang="zh-CN" altLang="zh-CN" sz="3200"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754885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23108" y="418329"/>
            <a:ext cx="10972800" cy="1143000"/>
          </a:xfrm>
        </p:spPr>
        <p:txBody>
          <a:bodyPr>
            <a:normAutofit/>
          </a:bodyPr>
          <a:lstStyle/>
          <a:p>
            <a:r>
              <a:rPr lang="en-US" altLang="zh-CN" sz="4000" b="1" dirty="0">
                <a:solidFill>
                  <a:srgbClr val="FFC000"/>
                </a:solidFill>
              </a:rPr>
              <a:t>3</a:t>
            </a:r>
            <a:r>
              <a:rPr lang="zh-CN" altLang="zh-CN" sz="4000" b="1" dirty="0">
                <a:solidFill>
                  <a:srgbClr val="FFC000"/>
                </a:solidFill>
              </a:rPr>
              <a:t>、调查结果</a:t>
            </a:r>
            <a:r>
              <a:rPr lang="zh-CN" altLang="en-US" sz="4000" b="1" dirty="0">
                <a:solidFill>
                  <a:srgbClr val="FFC000"/>
                </a:solidFill>
              </a:rPr>
              <a:t>分析</a:t>
            </a:r>
          </a:p>
        </p:txBody>
      </p:sp>
      <p:sp>
        <p:nvSpPr>
          <p:cNvPr id="3" name="内容占位符 2"/>
          <p:cNvSpPr>
            <a:spLocks noGrp="1"/>
          </p:cNvSpPr>
          <p:nvPr>
            <p:ph idx="1"/>
          </p:nvPr>
        </p:nvSpPr>
        <p:spPr/>
        <p:txBody>
          <a:bodyPr>
            <a:normAutofit/>
          </a:bodyPr>
          <a:lstStyle/>
          <a:p>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7</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a:t>
            </a:r>
            <a:r>
              <a:rPr lang="zh-CN" altLang="zh-CN" sz="3200" dirty="0">
                <a:solidFill>
                  <a:schemeClr val="bg1"/>
                </a:solidFill>
                <a:latin typeface="Times New Roman" panose="02020603050405020304" pitchFamily="18" charset="0"/>
                <a:cs typeface="Times New Roman" panose="02020603050405020304" pitchFamily="18" charset="0"/>
              </a:rPr>
              <a:t>素质教育</a:t>
            </a:r>
            <a:r>
              <a:rPr lang="en-US" altLang="zh-CN" sz="3200" dirty="0">
                <a:solidFill>
                  <a:schemeClr val="bg1"/>
                </a:solidFill>
                <a:latin typeface="Times New Roman" panose="02020603050405020304" pitchFamily="18" charset="0"/>
                <a:cs typeface="Times New Roman" panose="02020603050405020304" pitchFamily="18" charset="0"/>
              </a:rPr>
              <a:t>”</a:t>
            </a:r>
            <a:endParaRPr lang="zh-CN" altLang="zh-CN" sz="3200" dirty="0">
              <a:solidFill>
                <a:schemeClr val="bg1"/>
              </a:solidFill>
              <a:latin typeface="Times New Roman" panose="02020603050405020304" pitchFamily="18" charset="0"/>
              <a:cs typeface="Times New Roman" panose="02020603050405020304" pitchFamily="18" charset="0"/>
            </a:endParaRPr>
          </a:p>
          <a:p>
            <a:r>
              <a:rPr lang="en-US" altLang="zh-CN" sz="3200" dirty="0">
                <a:solidFill>
                  <a:schemeClr val="bg1"/>
                </a:solidFill>
                <a:latin typeface="Times New Roman" panose="02020603050405020304" pitchFamily="18" charset="0"/>
                <a:cs typeface="Times New Roman" panose="02020603050405020304" pitchFamily="18" charset="0"/>
              </a:rPr>
              <a:t>A. implement well-rounded education</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39</a:t>
            </a:r>
            <a:r>
              <a:rPr lang="zh-CN" altLang="zh-CN" sz="3200" dirty="0">
                <a:solidFill>
                  <a:schemeClr val="bg1"/>
                </a:solidFill>
                <a:latin typeface="Times New Roman" panose="02020603050405020304" pitchFamily="18" charset="0"/>
                <a:cs typeface="Times New Roman" panose="02020603050405020304" pitchFamily="18" charset="0"/>
              </a:rPr>
              <a:t>人</a:t>
            </a:r>
            <a:r>
              <a:rPr lang="en-US" altLang="zh-CN" sz="3200" dirty="0">
                <a:solidFill>
                  <a:schemeClr val="bg1"/>
                </a:solidFill>
                <a:latin typeface="Times New Roman" panose="02020603050405020304" pitchFamily="18" charset="0"/>
                <a:cs typeface="Times New Roman" panose="02020603050405020304" pitchFamily="18" charset="0"/>
              </a:rPr>
              <a:t>/43.3%</a:t>
            </a:r>
            <a:r>
              <a:rPr lang="zh-CN" altLang="zh-CN" sz="3200" dirty="0" smtClean="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	</a:t>
            </a:r>
            <a:endParaRPr lang="zh-CN" altLang="zh-CN" sz="3200" dirty="0">
              <a:solidFill>
                <a:schemeClr val="bg1"/>
              </a:solidFill>
              <a:latin typeface="Times New Roman" panose="02020603050405020304" pitchFamily="18" charset="0"/>
              <a:cs typeface="Times New Roman" panose="02020603050405020304" pitchFamily="18" charset="0"/>
            </a:endParaRPr>
          </a:p>
          <a:p>
            <a:r>
              <a:rPr lang="en-US" altLang="zh-CN" sz="3200" dirty="0">
                <a:solidFill>
                  <a:schemeClr val="bg1"/>
                </a:solidFill>
                <a:latin typeface="Times New Roman" panose="02020603050405020304" pitchFamily="18" charset="0"/>
                <a:cs typeface="Times New Roman" panose="02020603050405020304" pitchFamily="18" charset="0"/>
              </a:rPr>
              <a:t>B. implement quality-oriented education</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24</a:t>
            </a:r>
            <a:r>
              <a:rPr lang="zh-CN" altLang="zh-CN" sz="3200" dirty="0">
                <a:solidFill>
                  <a:schemeClr val="bg1"/>
                </a:solidFill>
                <a:latin typeface="Times New Roman" panose="02020603050405020304" pitchFamily="18" charset="0"/>
                <a:cs typeface="Times New Roman" panose="02020603050405020304" pitchFamily="18" charset="0"/>
              </a:rPr>
              <a:t>人</a:t>
            </a:r>
            <a:r>
              <a:rPr lang="en-US" altLang="zh-CN" sz="3200" dirty="0">
                <a:solidFill>
                  <a:schemeClr val="bg1"/>
                </a:solidFill>
                <a:latin typeface="Times New Roman" panose="02020603050405020304" pitchFamily="18" charset="0"/>
                <a:cs typeface="Times New Roman" panose="02020603050405020304" pitchFamily="18" charset="0"/>
              </a:rPr>
              <a:t>/26.7%</a:t>
            </a:r>
            <a:r>
              <a:rPr lang="zh-CN" altLang="zh-CN" sz="3200" dirty="0">
                <a:solidFill>
                  <a:schemeClr val="bg1"/>
                </a:solidFill>
                <a:latin typeface="Times New Roman" panose="02020603050405020304" pitchFamily="18" charset="0"/>
                <a:cs typeface="Times New Roman" panose="02020603050405020304" pitchFamily="18" charset="0"/>
              </a:rPr>
              <a:t>）</a:t>
            </a:r>
          </a:p>
          <a:p>
            <a:r>
              <a:rPr lang="en-US" altLang="zh-CN" sz="3200" dirty="0">
                <a:solidFill>
                  <a:schemeClr val="bg1"/>
                </a:solidFill>
                <a:latin typeface="Times New Roman" panose="02020603050405020304" pitchFamily="18" charset="0"/>
                <a:cs typeface="Times New Roman" panose="02020603050405020304" pitchFamily="18" charset="0"/>
              </a:rPr>
              <a:t>C. implement competence-oriented education</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10</a:t>
            </a:r>
            <a:r>
              <a:rPr lang="zh-CN" altLang="zh-CN" sz="3200" dirty="0">
                <a:solidFill>
                  <a:schemeClr val="bg1"/>
                </a:solidFill>
                <a:latin typeface="Times New Roman" panose="02020603050405020304" pitchFamily="18" charset="0"/>
                <a:cs typeface="Times New Roman" panose="02020603050405020304" pitchFamily="18" charset="0"/>
              </a:rPr>
              <a:t>人</a:t>
            </a:r>
            <a:r>
              <a:rPr lang="en-US" altLang="zh-CN" sz="3200" dirty="0">
                <a:solidFill>
                  <a:schemeClr val="bg1"/>
                </a:solidFill>
                <a:latin typeface="Times New Roman" panose="02020603050405020304" pitchFamily="18" charset="0"/>
                <a:cs typeface="Times New Roman" panose="02020603050405020304" pitchFamily="18" charset="0"/>
              </a:rPr>
              <a:t>/11.1%%</a:t>
            </a:r>
            <a:r>
              <a:rPr lang="zh-CN" altLang="zh-CN" sz="3200" dirty="0" smtClean="0">
                <a:solidFill>
                  <a:schemeClr val="bg1"/>
                </a:solidFill>
                <a:latin typeface="Times New Roman" panose="02020603050405020304" pitchFamily="18" charset="0"/>
                <a:cs typeface="Times New Roman" panose="02020603050405020304" pitchFamily="18" charset="0"/>
              </a:rPr>
              <a:t>）</a:t>
            </a:r>
            <a:endParaRPr lang="zh-CN" altLang="zh-CN" sz="3200" dirty="0">
              <a:solidFill>
                <a:schemeClr val="bg1"/>
              </a:solidFill>
              <a:latin typeface="Times New Roman" panose="02020603050405020304" pitchFamily="18" charset="0"/>
              <a:cs typeface="Times New Roman" panose="02020603050405020304" pitchFamily="18" charset="0"/>
            </a:endParaRPr>
          </a:p>
          <a:p>
            <a:r>
              <a:rPr lang="en-US" altLang="zh-CN" sz="3200" dirty="0">
                <a:solidFill>
                  <a:schemeClr val="bg1"/>
                </a:solidFill>
                <a:latin typeface="Times New Roman" panose="02020603050405020304" pitchFamily="18" charset="0"/>
                <a:cs typeface="Times New Roman" panose="02020603050405020304" pitchFamily="18" charset="0"/>
              </a:rPr>
              <a:t>D. implement character education</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8</a:t>
            </a:r>
            <a:r>
              <a:rPr lang="zh-CN" altLang="zh-CN" sz="3200" dirty="0">
                <a:solidFill>
                  <a:schemeClr val="bg1"/>
                </a:solidFill>
                <a:latin typeface="Times New Roman" panose="02020603050405020304" pitchFamily="18" charset="0"/>
                <a:cs typeface="Times New Roman" panose="02020603050405020304" pitchFamily="18" charset="0"/>
              </a:rPr>
              <a:t>人</a:t>
            </a:r>
            <a:r>
              <a:rPr lang="en-US" altLang="zh-CN" sz="3200" dirty="0">
                <a:solidFill>
                  <a:schemeClr val="bg1"/>
                </a:solidFill>
                <a:latin typeface="Times New Roman" panose="02020603050405020304" pitchFamily="18" charset="0"/>
                <a:cs typeface="Times New Roman" panose="02020603050405020304" pitchFamily="18" charset="0"/>
              </a:rPr>
              <a:t>/8.9%</a:t>
            </a:r>
            <a:r>
              <a:rPr lang="zh-CN" altLang="zh-CN" sz="3200" dirty="0">
                <a:solidFill>
                  <a:schemeClr val="bg1"/>
                </a:solidFill>
                <a:latin typeface="Times New Roman" panose="02020603050405020304" pitchFamily="18" charset="0"/>
                <a:cs typeface="Times New Roman" panose="02020603050405020304" pitchFamily="18" charset="0"/>
              </a:rPr>
              <a:t>）</a:t>
            </a:r>
          </a:p>
          <a:p>
            <a:r>
              <a:rPr lang="en-US" altLang="zh-CN" sz="3200" dirty="0">
                <a:solidFill>
                  <a:schemeClr val="bg1"/>
                </a:solidFill>
                <a:latin typeface="Times New Roman" panose="02020603050405020304" pitchFamily="18" charset="0"/>
                <a:cs typeface="Times New Roman" panose="02020603050405020304" pitchFamily="18" charset="0"/>
              </a:rPr>
              <a:t>E. improve overall quality</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9</a:t>
            </a:r>
            <a:r>
              <a:rPr lang="zh-CN" altLang="zh-CN" sz="3200" dirty="0">
                <a:solidFill>
                  <a:schemeClr val="bg1"/>
                </a:solidFill>
                <a:latin typeface="Times New Roman" panose="02020603050405020304" pitchFamily="18" charset="0"/>
                <a:cs typeface="Times New Roman" panose="02020603050405020304" pitchFamily="18" charset="0"/>
              </a:rPr>
              <a:t>人</a:t>
            </a:r>
            <a:r>
              <a:rPr lang="en-US" altLang="zh-CN" sz="3200" dirty="0">
                <a:solidFill>
                  <a:schemeClr val="bg1"/>
                </a:solidFill>
                <a:latin typeface="Times New Roman" panose="02020603050405020304" pitchFamily="18" charset="0"/>
                <a:cs typeface="Times New Roman" panose="02020603050405020304" pitchFamily="18" charset="0"/>
              </a:rPr>
              <a:t>/10%</a:t>
            </a:r>
            <a:r>
              <a:rPr lang="zh-CN" altLang="zh-CN" sz="3200" dirty="0">
                <a:solidFill>
                  <a:schemeClr val="bg1"/>
                </a:solidFill>
                <a:latin typeface="Times New Roman" panose="02020603050405020304" pitchFamily="18" charset="0"/>
                <a:cs typeface="Times New Roman" panose="02020603050405020304" pitchFamily="18" charset="0"/>
              </a:rPr>
              <a:t>）</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12034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1669" y="444455"/>
            <a:ext cx="10972800" cy="1143000"/>
          </a:xfrm>
        </p:spPr>
        <p:txBody>
          <a:bodyPr>
            <a:normAutofit/>
          </a:bodyPr>
          <a:lstStyle/>
          <a:p>
            <a:r>
              <a:rPr lang="en-US" altLang="zh-CN" sz="4000" b="1" dirty="0">
                <a:solidFill>
                  <a:srgbClr val="FFC000"/>
                </a:solidFill>
              </a:rPr>
              <a:t>3</a:t>
            </a:r>
            <a:r>
              <a:rPr lang="zh-CN" altLang="zh-CN" sz="4000" b="1" dirty="0">
                <a:solidFill>
                  <a:srgbClr val="FFC000"/>
                </a:solidFill>
              </a:rPr>
              <a:t>、调查结果</a:t>
            </a:r>
            <a:r>
              <a:rPr lang="zh-CN" altLang="en-US" sz="4000" b="1" dirty="0">
                <a:solidFill>
                  <a:srgbClr val="FFC000"/>
                </a:solidFill>
              </a:rPr>
              <a:t>分析</a:t>
            </a:r>
          </a:p>
        </p:txBody>
      </p:sp>
      <p:sp>
        <p:nvSpPr>
          <p:cNvPr id="3" name="内容占位符 2"/>
          <p:cNvSpPr>
            <a:spLocks noGrp="1"/>
          </p:cNvSpPr>
          <p:nvPr>
            <p:ph idx="1"/>
          </p:nvPr>
        </p:nvSpPr>
        <p:spPr/>
        <p:txBody>
          <a:bodyPr>
            <a:normAutofit/>
          </a:bodyPr>
          <a:lstStyle/>
          <a:p>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8</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a:t>
            </a:r>
            <a:r>
              <a:rPr lang="zh-CN" altLang="zh-CN" sz="3200" dirty="0">
                <a:solidFill>
                  <a:schemeClr val="bg1"/>
                </a:solidFill>
                <a:latin typeface="Times New Roman" panose="02020603050405020304" pitchFamily="18" charset="0"/>
                <a:cs typeface="Times New Roman" panose="02020603050405020304" pitchFamily="18" charset="0"/>
              </a:rPr>
              <a:t>新型大国关系</a:t>
            </a:r>
            <a:r>
              <a:rPr lang="en-US" altLang="zh-CN" sz="3200" dirty="0">
                <a:solidFill>
                  <a:schemeClr val="bg1"/>
                </a:solidFill>
                <a:latin typeface="Times New Roman" panose="02020603050405020304" pitchFamily="18" charset="0"/>
                <a:cs typeface="Times New Roman" panose="02020603050405020304" pitchFamily="18" charset="0"/>
              </a:rPr>
              <a:t>”</a:t>
            </a:r>
            <a:endParaRPr lang="zh-CN" altLang="zh-CN" sz="3200" dirty="0">
              <a:solidFill>
                <a:schemeClr val="bg1"/>
              </a:solidFill>
              <a:latin typeface="Times New Roman" panose="02020603050405020304" pitchFamily="18" charset="0"/>
              <a:cs typeface="Times New Roman" panose="02020603050405020304" pitchFamily="18" charset="0"/>
            </a:endParaRPr>
          </a:p>
          <a:p>
            <a:r>
              <a:rPr lang="en-US" altLang="zh-CN" sz="3200" dirty="0">
                <a:solidFill>
                  <a:schemeClr val="bg1"/>
                </a:solidFill>
                <a:latin typeface="Times New Roman" panose="02020603050405020304" pitchFamily="18" charset="0"/>
                <a:cs typeface="Times New Roman" panose="02020603050405020304" pitchFamily="18" charset="0"/>
              </a:rPr>
              <a:t>A. a new model of major country relationship</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12</a:t>
            </a:r>
            <a:r>
              <a:rPr lang="zh-CN" altLang="zh-CN" sz="3200" dirty="0">
                <a:solidFill>
                  <a:schemeClr val="bg1"/>
                </a:solidFill>
                <a:latin typeface="Times New Roman" panose="02020603050405020304" pitchFamily="18" charset="0"/>
                <a:cs typeface="Times New Roman" panose="02020603050405020304" pitchFamily="18" charset="0"/>
              </a:rPr>
              <a:t>人</a:t>
            </a:r>
            <a:r>
              <a:rPr lang="en-US" altLang="zh-CN" sz="3200" dirty="0">
                <a:solidFill>
                  <a:schemeClr val="bg1"/>
                </a:solidFill>
                <a:latin typeface="Times New Roman" panose="02020603050405020304" pitchFamily="18" charset="0"/>
                <a:cs typeface="Times New Roman" panose="02020603050405020304" pitchFamily="18" charset="0"/>
              </a:rPr>
              <a:t>/13.3%</a:t>
            </a:r>
            <a:r>
              <a:rPr lang="zh-CN" altLang="zh-CN" sz="3200" dirty="0">
                <a:solidFill>
                  <a:schemeClr val="bg1"/>
                </a:solidFill>
                <a:latin typeface="Times New Roman" panose="02020603050405020304" pitchFamily="18" charset="0"/>
                <a:cs typeface="Times New Roman" panose="02020603050405020304" pitchFamily="18" charset="0"/>
              </a:rPr>
              <a:t>）</a:t>
            </a:r>
          </a:p>
          <a:p>
            <a:r>
              <a:rPr lang="en-US" altLang="zh-CN" sz="3200" dirty="0">
                <a:solidFill>
                  <a:schemeClr val="bg1"/>
                </a:solidFill>
                <a:latin typeface="Times New Roman" panose="02020603050405020304" pitchFamily="18" charset="0"/>
                <a:cs typeface="Times New Roman" panose="02020603050405020304" pitchFamily="18" charset="0"/>
              </a:rPr>
              <a:t>B. a new type of major power relationship</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23</a:t>
            </a:r>
            <a:r>
              <a:rPr lang="zh-CN" altLang="zh-CN" sz="3200" dirty="0">
                <a:solidFill>
                  <a:schemeClr val="bg1"/>
                </a:solidFill>
                <a:latin typeface="Times New Roman" panose="02020603050405020304" pitchFamily="18" charset="0"/>
                <a:cs typeface="Times New Roman" panose="02020603050405020304" pitchFamily="18" charset="0"/>
              </a:rPr>
              <a:t>人</a:t>
            </a:r>
            <a:r>
              <a:rPr lang="en-US" altLang="zh-CN" sz="3200" dirty="0">
                <a:solidFill>
                  <a:schemeClr val="bg1"/>
                </a:solidFill>
                <a:latin typeface="Times New Roman" panose="02020603050405020304" pitchFamily="18" charset="0"/>
                <a:cs typeface="Times New Roman" panose="02020603050405020304" pitchFamily="18" charset="0"/>
              </a:rPr>
              <a:t>/25.6%</a:t>
            </a:r>
            <a:r>
              <a:rPr lang="zh-CN" altLang="zh-CN" sz="3200" dirty="0">
                <a:solidFill>
                  <a:schemeClr val="bg1"/>
                </a:solidFill>
                <a:latin typeface="Times New Roman" panose="02020603050405020304" pitchFamily="18" charset="0"/>
                <a:cs typeface="Times New Roman" panose="02020603050405020304" pitchFamily="18" charset="0"/>
              </a:rPr>
              <a:t>）</a:t>
            </a:r>
          </a:p>
          <a:p>
            <a:r>
              <a:rPr lang="en-US" altLang="zh-CN" sz="3200" dirty="0">
                <a:solidFill>
                  <a:schemeClr val="bg1"/>
                </a:solidFill>
                <a:latin typeface="Times New Roman" panose="02020603050405020304" pitchFamily="18" charset="0"/>
                <a:cs typeface="Times New Roman" panose="02020603050405020304" pitchFamily="18" charset="0"/>
              </a:rPr>
              <a:t>C. a new type of great power relations</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5</a:t>
            </a:r>
            <a:r>
              <a:rPr lang="zh-CN" altLang="zh-CN" sz="3200" dirty="0">
                <a:solidFill>
                  <a:schemeClr val="bg1"/>
                </a:solidFill>
                <a:latin typeface="Times New Roman" panose="02020603050405020304" pitchFamily="18" charset="0"/>
                <a:cs typeface="Times New Roman" panose="02020603050405020304" pitchFamily="18" charset="0"/>
              </a:rPr>
              <a:t>人</a:t>
            </a:r>
            <a:r>
              <a:rPr lang="en-US" altLang="zh-CN" sz="3200" dirty="0">
                <a:solidFill>
                  <a:schemeClr val="bg1"/>
                </a:solidFill>
                <a:latin typeface="Times New Roman" panose="02020603050405020304" pitchFamily="18" charset="0"/>
                <a:cs typeface="Times New Roman" panose="02020603050405020304" pitchFamily="18" charset="0"/>
              </a:rPr>
              <a:t>/5.6%</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  </a:t>
            </a:r>
            <a:endParaRPr lang="zh-CN" altLang="zh-CN" sz="3200" dirty="0">
              <a:solidFill>
                <a:schemeClr val="bg1"/>
              </a:solidFill>
              <a:latin typeface="Times New Roman" panose="02020603050405020304" pitchFamily="18" charset="0"/>
              <a:cs typeface="Times New Roman" panose="02020603050405020304" pitchFamily="18" charset="0"/>
            </a:endParaRPr>
          </a:p>
          <a:p>
            <a:r>
              <a:rPr lang="en-US" altLang="zh-CN" sz="3200" dirty="0">
                <a:solidFill>
                  <a:schemeClr val="bg1"/>
                </a:solidFill>
                <a:latin typeface="Times New Roman" panose="02020603050405020304" pitchFamily="18" charset="0"/>
                <a:cs typeface="Times New Roman" panose="02020603050405020304" pitchFamily="18" charset="0"/>
              </a:rPr>
              <a:t>D. a new type of relations of long-term stability and sound growth with other major countries</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50</a:t>
            </a:r>
            <a:r>
              <a:rPr lang="zh-CN" altLang="zh-CN" sz="3200" dirty="0">
                <a:solidFill>
                  <a:schemeClr val="bg1"/>
                </a:solidFill>
                <a:latin typeface="Times New Roman" panose="02020603050405020304" pitchFamily="18" charset="0"/>
                <a:cs typeface="Times New Roman" panose="02020603050405020304" pitchFamily="18" charset="0"/>
              </a:rPr>
              <a:t>人</a:t>
            </a:r>
            <a:r>
              <a:rPr lang="en-US" altLang="zh-CN" sz="3200" dirty="0">
                <a:solidFill>
                  <a:schemeClr val="bg1"/>
                </a:solidFill>
                <a:latin typeface="Times New Roman" panose="02020603050405020304" pitchFamily="18" charset="0"/>
                <a:cs typeface="Times New Roman" panose="02020603050405020304" pitchFamily="18" charset="0"/>
              </a:rPr>
              <a:t>/55.6%</a:t>
            </a:r>
            <a:r>
              <a:rPr lang="zh-CN" altLang="zh-CN" sz="3200" dirty="0">
                <a:solidFill>
                  <a:schemeClr val="bg1"/>
                </a:solidFill>
                <a:latin typeface="Times New Roman" panose="02020603050405020304" pitchFamily="18" charset="0"/>
                <a:cs typeface="Times New Roman" panose="02020603050405020304" pitchFamily="18" charset="0"/>
              </a:rPr>
              <a:t>）</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3960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b="1" dirty="0">
                <a:solidFill>
                  <a:srgbClr val="FFC000"/>
                </a:solidFill>
              </a:rPr>
              <a:t>3</a:t>
            </a:r>
            <a:r>
              <a:rPr lang="zh-CN" altLang="zh-CN" sz="4000" b="1" dirty="0">
                <a:solidFill>
                  <a:srgbClr val="FFC000"/>
                </a:solidFill>
              </a:rPr>
              <a:t>、调查结果</a:t>
            </a:r>
            <a:r>
              <a:rPr lang="zh-CN" altLang="en-US" sz="4000" b="1" dirty="0">
                <a:solidFill>
                  <a:srgbClr val="FFC000"/>
                </a:solidFill>
              </a:rPr>
              <a:t>分析</a:t>
            </a:r>
          </a:p>
        </p:txBody>
      </p:sp>
      <p:sp>
        <p:nvSpPr>
          <p:cNvPr id="3" name="内容占位符 2"/>
          <p:cNvSpPr>
            <a:spLocks noGrp="1"/>
          </p:cNvSpPr>
          <p:nvPr>
            <p:ph idx="1"/>
          </p:nvPr>
        </p:nvSpPr>
        <p:spPr/>
        <p:txBody>
          <a:bodyPr>
            <a:normAutofit/>
          </a:bodyPr>
          <a:lstStyle/>
          <a:p>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9</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a:t>
            </a:r>
            <a:r>
              <a:rPr lang="zh-CN" altLang="zh-CN" sz="3200" dirty="0">
                <a:solidFill>
                  <a:schemeClr val="bg1"/>
                </a:solidFill>
                <a:latin typeface="Times New Roman" panose="02020603050405020304" pitchFamily="18" charset="0"/>
                <a:cs typeface="Times New Roman" panose="02020603050405020304" pitchFamily="18" charset="0"/>
              </a:rPr>
              <a:t>外向型经济</a:t>
            </a:r>
            <a:r>
              <a:rPr lang="en-US" altLang="zh-CN" sz="3200" dirty="0">
                <a:solidFill>
                  <a:schemeClr val="bg1"/>
                </a:solidFill>
                <a:latin typeface="Times New Roman" panose="02020603050405020304" pitchFamily="18" charset="0"/>
                <a:cs typeface="Times New Roman" panose="02020603050405020304" pitchFamily="18" charset="0"/>
              </a:rPr>
              <a:t>”</a:t>
            </a:r>
            <a:endParaRPr lang="zh-CN" altLang="zh-CN" sz="3200" dirty="0">
              <a:solidFill>
                <a:schemeClr val="bg1"/>
              </a:solidFill>
              <a:latin typeface="Times New Roman" panose="02020603050405020304" pitchFamily="18" charset="0"/>
              <a:cs typeface="Times New Roman" panose="02020603050405020304" pitchFamily="18" charset="0"/>
            </a:endParaRPr>
          </a:p>
          <a:p>
            <a:r>
              <a:rPr lang="en-US" altLang="zh-CN" sz="3200" dirty="0">
                <a:solidFill>
                  <a:schemeClr val="bg1"/>
                </a:solidFill>
                <a:latin typeface="Times New Roman" panose="02020603050405020304" pitchFamily="18" charset="0"/>
                <a:cs typeface="Times New Roman" panose="02020603050405020304" pitchFamily="18" charset="0"/>
              </a:rPr>
              <a:t>A. internationally-oriented economy</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9</a:t>
            </a:r>
            <a:r>
              <a:rPr lang="zh-CN" altLang="zh-CN" sz="3200" dirty="0">
                <a:solidFill>
                  <a:schemeClr val="bg1"/>
                </a:solidFill>
                <a:latin typeface="Times New Roman" panose="02020603050405020304" pitchFamily="18" charset="0"/>
                <a:cs typeface="Times New Roman" panose="02020603050405020304" pitchFamily="18" charset="0"/>
              </a:rPr>
              <a:t>人</a:t>
            </a:r>
            <a:r>
              <a:rPr lang="en-US" altLang="zh-CN" sz="3200" dirty="0">
                <a:solidFill>
                  <a:schemeClr val="bg1"/>
                </a:solidFill>
                <a:latin typeface="Times New Roman" panose="02020603050405020304" pitchFamily="18" charset="0"/>
                <a:cs typeface="Times New Roman" panose="02020603050405020304" pitchFamily="18" charset="0"/>
              </a:rPr>
              <a:t>/10%</a:t>
            </a:r>
            <a:r>
              <a:rPr lang="zh-CN" altLang="zh-CN" sz="3200" dirty="0">
                <a:solidFill>
                  <a:schemeClr val="bg1"/>
                </a:solidFill>
                <a:latin typeface="Times New Roman" panose="02020603050405020304" pitchFamily="18" charset="0"/>
                <a:cs typeface="Times New Roman" panose="02020603050405020304" pitchFamily="18" charset="0"/>
              </a:rPr>
              <a:t>）</a:t>
            </a:r>
          </a:p>
          <a:p>
            <a:r>
              <a:rPr lang="en-US" altLang="zh-CN" sz="3200" dirty="0">
                <a:solidFill>
                  <a:schemeClr val="bg1"/>
                </a:solidFill>
                <a:latin typeface="Times New Roman" panose="02020603050405020304" pitchFamily="18" charset="0"/>
                <a:cs typeface="Times New Roman" panose="02020603050405020304" pitchFamily="18" charset="0"/>
              </a:rPr>
              <a:t>B. global-market-oriented economy</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22</a:t>
            </a:r>
            <a:r>
              <a:rPr lang="zh-CN" altLang="zh-CN" sz="3200" dirty="0">
                <a:solidFill>
                  <a:schemeClr val="bg1"/>
                </a:solidFill>
                <a:latin typeface="Times New Roman" panose="02020603050405020304" pitchFamily="18" charset="0"/>
                <a:cs typeface="Times New Roman" panose="02020603050405020304" pitchFamily="18" charset="0"/>
              </a:rPr>
              <a:t>人</a:t>
            </a:r>
            <a:r>
              <a:rPr lang="en-US" altLang="zh-CN" sz="3200" dirty="0">
                <a:solidFill>
                  <a:schemeClr val="bg1"/>
                </a:solidFill>
                <a:latin typeface="Times New Roman" panose="02020603050405020304" pitchFamily="18" charset="0"/>
                <a:cs typeface="Times New Roman" panose="02020603050405020304" pitchFamily="18" charset="0"/>
              </a:rPr>
              <a:t>/24.5%</a:t>
            </a:r>
            <a:r>
              <a:rPr lang="zh-CN" altLang="zh-CN" sz="3200" dirty="0">
                <a:solidFill>
                  <a:schemeClr val="bg1"/>
                </a:solidFill>
                <a:latin typeface="Times New Roman" panose="02020603050405020304" pitchFamily="18" charset="0"/>
                <a:cs typeface="Times New Roman" panose="02020603050405020304" pitchFamily="18" charset="0"/>
              </a:rPr>
              <a:t>）</a:t>
            </a:r>
          </a:p>
          <a:p>
            <a:r>
              <a:rPr lang="en-US" altLang="zh-CN" sz="3200" dirty="0">
                <a:solidFill>
                  <a:schemeClr val="bg1"/>
                </a:solidFill>
                <a:latin typeface="Times New Roman" panose="02020603050405020304" pitchFamily="18" charset="0"/>
                <a:cs typeface="Times New Roman" panose="02020603050405020304" pitchFamily="18" charset="0"/>
              </a:rPr>
              <a:t>C. export-oriented economy</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35</a:t>
            </a:r>
            <a:r>
              <a:rPr lang="zh-CN" altLang="zh-CN" sz="3200" dirty="0">
                <a:solidFill>
                  <a:schemeClr val="bg1"/>
                </a:solidFill>
                <a:latin typeface="Times New Roman" panose="02020603050405020304" pitchFamily="18" charset="0"/>
                <a:cs typeface="Times New Roman" panose="02020603050405020304" pitchFamily="18" charset="0"/>
              </a:rPr>
              <a:t>人</a:t>
            </a:r>
            <a:r>
              <a:rPr lang="en-US" altLang="zh-CN" sz="3200" dirty="0">
                <a:solidFill>
                  <a:schemeClr val="bg1"/>
                </a:solidFill>
                <a:latin typeface="Times New Roman" panose="02020603050405020304" pitchFamily="18" charset="0"/>
                <a:cs typeface="Times New Roman" panose="02020603050405020304" pitchFamily="18" charset="0"/>
              </a:rPr>
              <a:t>/38.9%</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		</a:t>
            </a:r>
            <a:endParaRPr lang="zh-CN" altLang="zh-CN" sz="3200" dirty="0">
              <a:solidFill>
                <a:schemeClr val="bg1"/>
              </a:solidFill>
              <a:latin typeface="Times New Roman" panose="02020603050405020304" pitchFamily="18" charset="0"/>
              <a:cs typeface="Times New Roman" panose="02020603050405020304" pitchFamily="18" charset="0"/>
            </a:endParaRPr>
          </a:p>
          <a:p>
            <a:r>
              <a:rPr lang="en-US" altLang="zh-CN" sz="3200" dirty="0">
                <a:solidFill>
                  <a:schemeClr val="bg1"/>
                </a:solidFill>
                <a:latin typeface="Times New Roman" panose="02020603050405020304" pitchFamily="18" charset="0"/>
                <a:cs typeface="Times New Roman" panose="02020603050405020304" pitchFamily="18" charset="0"/>
              </a:rPr>
              <a:t>D. outward-looking economy</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24</a:t>
            </a:r>
            <a:r>
              <a:rPr lang="zh-CN" altLang="zh-CN" sz="3200" dirty="0">
                <a:solidFill>
                  <a:schemeClr val="bg1"/>
                </a:solidFill>
                <a:latin typeface="Times New Roman" panose="02020603050405020304" pitchFamily="18" charset="0"/>
                <a:cs typeface="Times New Roman" panose="02020603050405020304" pitchFamily="18" charset="0"/>
              </a:rPr>
              <a:t>人</a:t>
            </a:r>
            <a:r>
              <a:rPr lang="en-US" altLang="zh-CN" sz="3200" dirty="0">
                <a:solidFill>
                  <a:schemeClr val="bg1"/>
                </a:solidFill>
                <a:latin typeface="Times New Roman" panose="02020603050405020304" pitchFamily="18" charset="0"/>
                <a:cs typeface="Times New Roman" panose="02020603050405020304" pitchFamily="18" charset="0"/>
              </a:rPr>
              <a:t>/25.7%</a:t>
            </a:r>
            <a:r>
              <a:rPr lang="zh-CN" altLang="zh-CN" sz="3200" dirty="0">
                <a:solidFill>
                  <a:schemeClr val="bg1"/>
                </a:solidFill>
                <a:latin typeface="Times New Roman" panose="02020603050405020304" pitchFamily="18" charset="0"/>
                <a:cs typeface="Times New Roman" panose="02020603050405020304" pitchFamily="18" charset="0"/>
              </a:rPr>
              <a:t>）</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49128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6983" y="470581"/>
            <a:ext cx="10972800" cy="1143000"/>
          </a:xfrm>
        </p:spPr>
        <p:txBody>
          <a:bodyPr>
            <a:normAutofit/>
          </a:bodyPr>
          <a:lstStyle/>
          <a:p>
            <a:r>
              <a:rPr lang="en-US" altLang="zh-CN" sz="4000" b="1" dirty="0">
                <a:solidFill>
                  <a:srgbClr val="FFC000"/>
                </a:solidFill>
              </a:rPr>
              <a:t>3</a:t>
            </a:r>
            <a:r>
              <a:rPr lang="zh-CN" altLang="zh-CN" sz="4000" b="1" dirty="0">
                <a:solidFill>
                  <a:srgbClr val="FFC000"/>
                </a:solidFill>
              </a:rPr>
              <a:t>、调查结果</a:t>
            </a:r>
            <a:r>
              <a:rPr lang="zh-CN" altLang="en-US" sz="4000" b="1" dirty="0">
                <a:solidFill>
                  <a:srgbClr val="FFC000"/>
                </a:solidFill>
              </a:rPr>
              <a:t>分析</a:t>
            </a:r>
          </a:p>
        </p:txBody>
      </p:sp>
      <p:sp>
        <p:nvSpPr>
          <p:cNvPr id="3" name="内容占位符 2"/>
          <p:cNvSpPr>
            <a:spLocks noGrp="1"/>
          </p:cNvSpPr>
          <p:nvPr>
            <p:ph idx="1"/>
          </p:nvPr>
        </p:nvSpPr>
        <p:spPr>
          <a:xfrm>
            <a:off x="609600" y="1600201"/>
            <a:ext cx="11247040" cy="4525963"/>
          </a:xfrm>
        </p:spPr>
        <p:txBody>
          <a:bodyPr>
            <a:normAutofit/>
          </a:bodyPr>
          <a:lstStyle/>
          <a:p>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10</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a:t>
            </a:r>
            <a:r>
              <a:rPr lang="zh-CN" altLang="zh-CN" sz="3200" dirty="0">
                <a:solidFill>
                  <a:schemeClr val="bg1"/>
                </a:solidFill>
                <a:latin typeface="Times New Roman" panose="02020603050405020304" pitchFamily="18" charset="0"/>
                <a:cs typeface="Times New Roman" panose="02020603050405020304" pitchFamily="18" charset="0"/>
              </a:rPr>
              <a:t>八荣八耻</a:t>
            </a:r>
            <a:r>
              <a:rPr lang="en-US" altLang="zh-CN" sz="3200" dirty="0">
                <a:solidFill>
                  <a:schemeClr val="bg1"/>
                </a:solidFill>
                <a:latin typeface="Times New Roman" panose="02020603050405020304" pitchFamily="18" charset="0"/>
                <a:cs typeface="Times New Roman" panose="02020603050405020304" pitchFamily="18" charset="0"/>
              </a:rPr>
              <a:t>”</a:t>
            </a:r>
            <a:endParaRPr lang="zh-CN" altLang="zh-CN" sz="3200" dirty="0">
              <a:solidFill>
                <a:schemeClr val="bg1"/>
              </a:solidFill>
              <a:latin typeface="Times New Roman" panose="02020603050405020304" pitchFamily="18" charset="0"/>
              <a:cs typeface="Times New Roman" panose="02020603050405020304" pitchFamily="18" charset="0"/>
            </a:endParaRPr>
          </a:p>
          <a:p>
            <a:r>
              <a:rPr lang="en-US" altLang="zh-CN" sz="3200" dirty="0">
                <a:solidFill>
                  <a:schemeClr val="bg1"/>
                </a:solidFill>
                <a:latin typeface="Times New Roman" panose="02020603050405020304" pitchFamily="18" charset="0"/>
                <a:cs typeface="Times New Roman" panose="02020603050405020304" pitchFamily="18" charset="0"/>
              </a:rPr>
              <a:t>A. Eight </a:t>
            </a:r>
            <a:r>
              <a:rPr lang="en-US" altLang="zh-CN" sz="3200" dirty="0" smtClean="0">
                <a:solidFill>
                  <a:schemeClr val="bg1"/>
                </a:solidFill>
                <a:latin typeface="Times New Roman" panose="02020603050405020304" pitchFamily="18" charset="0"/>
                <a:cs typeface="Times New Roman" panose="02020603050405020304" pitchFamily="18" charset="0"/>
              </a:rPr>
              <a:t>Dos </a:t>
            </a:r>
            <a:r>
              <a:rPr lang="en-US" altLang="zh-CN" sz="3200" dirty="0">
                <a:solidFill>
                  <a:schemeClr val="bg1"/>
                </a:solidFill>
              </a:rPr>
              <a:t>and</a:t>
            </a:r>
            <a:r>
              <a:rPr lang="en-US" altLang="zh-CN" sz="3200" dirty="0">
                <a:solidFill>
                  <a:schemeClr val="bg1"/>
                </a:solidFill>
                <a:latin typeface="Times New Roman" panose="02020603050405020304" pitchFamily="18" charset="0"/>
                <a:cs typeface="Times New Roman" panose="02020603050405020304" pitchFamily="18" charset="0"/>
              </a:rPr>
              <a:t> Don’ts </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52</a:t>
            </a:r>
            <a:r>
              <a:rPr lang="zh-CN" altLang="zh-CN" sz="3200" dirty="0">
                <a:solidFill>
                  <a:schemeClr val="bg1"/>
                </a:solidFill>
                <a:latin typeface="Times New Roman" panose="02020603050405020304" pitchFamily="18" charset="0"/>
                <a:cs typeface="Times New Roman" panose="02020603050405020304" pitchFamily="18" charset="0"/>
              </a:rPr>
              <a:t>人</a:t>
            </a:r>
            <a:r>
              <a:rPr lang="en-US" altLang="zh-CN" sz="3200" dirty="0">
                <a:solidFill>
                  <a:schemeClr val="bg1"/>
                </a:solidFill>
                <a:latin typeface="Times New Roman" panose="02020603050405020304" pitchFamily="18" charset="0"/>
                <a:cs typeface="Times New Roman" panose="02020603050405020304" pitchFamily="18" charset="0"/>
              </a:rPr>
              <a:t>/57.8%</a:t>
            </a:r>
            <a:r>
              <a:rPr lang="zh-CN" altLang="zh-CN" sz="3200" dirty="0">
                <a:solidFill>
                  <a:schemeClr val="bg1"/>
                </a:solidFill>
                <a:latin typeface="Times New Roman" panose="02020603050405020304" pitchFamily="18" charset="0"/>
                <a:cs typeface="Times New Roman" panose="02020603050405020304" pitchFamily="18" charset="0"/>
              </a:rPr>
              <a:t>）</a:t>
            </a:r>
          </a:p>
          <a:p>
            <a:r>
              <a:rPr lang="en-US" altLang="zh-CN" sz="3200" dirty="0">
                <a:solidFill>
                  <a:schemeClr val="bg1"/>
                </a:solidFill>
                <a:latin typeface="Times New Roman" panose="02020603050405020304" pitchFamily="18" charset="0"/>
                <a:cs typeface="Times New Roman" panose="02020603050405020304" pitchFamily="18" charset="0"/>
              </a:rPr>
              <a:t>B. Eight honors and eight disgraces</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14</a:t>
            </a:r>
            <a:r>
              <a:rPr lang="zh-CN" altLang="zh-CN" sz="3200" dirty="0">
                <a:solidFill>
                  <a:schemeClr val="bg1"/>
                </a:solidFill>
                <a:latin typeface="Times New Roman" panose="02020603050405020304" pitchFamily="18" charset="0"/>
                <a:cs typeface="Times New Roman" panose="02020603050405020304" pitchFamily="18" charset="0"/>
              </a:rPr>
              <a:t>人</a:t>
            </a:r>
            <a:r>
              <a:rPr lang="en-US" altLang="zh-CN" sz="3200" dirty="0">
                <a:solidFill>
                  <a:schemeClr val="bg1"/>
                </a:solidFill>
                <a:latin typeface="Times New Roman" panose="02020603050405020304" pitchFamily="18" charset="0"/>
                <a:cs typeface="Times New Roman" panose="02020603050405020304" pitchFamily="18" charset="0"/>
              </a:rPr>
              <a:t>/15.6%</a:t>
            </a:r>
            <a:r>
              <a:rPr lang="zh-CN" altLang="zh-CN" sz="3200" dirty="0">
                <a:solidFill>
                  <a:schemeClr val="bg1"/>
                </a:solidFill>
                <a:latin typeface="Times New Roman" panose="02020603050405020304" pitchFamily="18" charset="0"/>
                <a:cs typeface="Times New Roman" panose="02020603050405020304" pitchFamily="18" charset="0"/>
              </a:rPr>
              <a:t>）</a:t>
            </a:r>
          </a:p>
          <a:p>
            <a:r>
              <a:rPr lang="en-US" altLang="zh-CN" sz="3200" dirty="0">
                <a:solidFill>
                  <a:schemeClr val="bg1"/>
                </a:solidFill>
                <a:latin typeface="Times New Roman" panose="02020603050405020304" pitchFamily="18" charset="0"/>
                <a:cs typeface="Times New Roman" panose="02020603050405020304" pitchFamily="18" charset="0"/>
              </a:rPr>
              <a:t>C. Eight-honor and eight-shame </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3</a:t>
            </a:r>
            <a:r>
              <a:rPr lang="zh-CN" altLang="zh-CN" sz="3200" dirty="0">
                <a:solidFill>
                  <a:schemeClr val="bg1"/>
                </a:solidFill>
                <a:latin typeface="Times New Roman" panose="02020603050405020304" pitchFamily="18" charset="0"/>
                <a:cs typeface="Times New Roman" panose="02020603050405020304" pitchFamily="18" charset="0"/>
              </a:rPr>
              <a:t>人</a:t>
            </a:r>
            <a:r>
              <a:rPr lang="en-US" altLang="zh-CN" sz="3200" dirty="0">
                <a:solidFill>
                  <a:schemeClr val="bg1"/>
                </a:solidFill>
                <a:latin typeface="Times New Roman" panose="02020603050405020304" pitchFamily="18" charset="0"/>
                <a:cs typeface="Times New Roman" panose="02020603050405020304" pitchFamily="18" charset="0"/>
              </a:rPr>
              <a:t>/3.3</a:t>
            </a:r>
            <a:r>
              <a:rPr lang="zh-CN" altLang="en-US"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	</a:t>
            </a:r>
            <a:endParaRPr lang="zh-CN" altLang="zh-CN" sz="3200" dirty="0">
              <a:solidFill>
                <a:schemeClr val="bg1"/>
              </a:solidFill>
              <a:latin typeface="Times New Roman" panose="02020603050405020304" pitchFamily="18" charset="0"/>
              <a:cs typeface="Times New Roman" panose="02020603050405020304" pitchFamily="18" charset="0"/>
            </a:endParaRPr>
          </a:p>
          <a:p>
            <a:r>
              <a:rPr lang="en-US" altLang="zh-CN" sz="3200" dirty="0">
                <a:solidFill>
                  <a:schemeClr val="bg1"/>
                </a:solidFill>
                <a:latin typeface="Times New Roman" panose="02020603050405020304" pitchFamily="18" charset="0"/>
                <a:cs typeface="Times New Roman" panose="02020603050405020304" pitchFamily="18" charset="0"/>
              </a:rPr>
              <a:t>D. Eight Glories and Eight Disgraces</a:t>
            </a:r>
            <a:r>
              <a:rPr lang="zh-CN" altLang="zh-CN"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21</a:t>
            </a:r>
            <a:r>
              <a:rPr lang="zh-CN" altLang="zh-CN" sz="3200" dirty="0">
                <a:solidFill>
                  <a:schemeClr val="bg1"/>
                </a:solidFill>
                <a:latin typeface="Times New Roman" panose="02020603050405020304" pitchFamily="18" charset="0"/>
                <a:cs typeface="Times New Roman" panose="02020603050405020304" pitchFamily="18" charset="0"/>
              </a:rPr>
              <a:t>人</a:t>
            </a:r>
            <a:r>
              <a:rPr lang="en-US" altLang="zh-CN" sz="3200" dirty="0">
                <a:solidFill>
                  <a:schemeClr val="bg1"/>
                </a:solidFill>
                <a:latin typeface="Times New Roman" panose="02020603050405020304" pitchFamily="18" charset="0"/>
                <a:cs typeface="Times New Roman" panose="02020603050405020304" pitchFamily="18" charset="0"/>
              </a:rPr>
              <a:t>/23.3%</a:t>
            </a:r>
            <a:r>
              <a:rPr lang="zh-CN" altLang="zh-CN" sz="3200"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735708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6983" y="431393"/>
            <a:ext cx="10972800" cy="1143000"/>
          </a:xfrm>
        </p:spPr>
        <p:txBody>
          <a:bodyPr>
            <a:normAutofit/>
          </a:bodyPr>
          <a:lstStyle/>
          <a:p>
            <a:r>
              <a:rPr lang="en-US" altLang="zh-CN" sz="4000" b="1" dirty="0">
                <a:solidFill>
                  <a:srgbClr val="FFC000"/>
                </a:solidFill>
              </a:rPr>
              <a:t>3</a:t>
            </a:r>
            <a:r>
              <a:rPr lang="zh-CN" altLang="zh-CN" sz="4000" b="1" dirty="0">
                <a:solidFill>
                  <a:srgbClr val="FFC000"/>
                </a:solidFill>
              </a:rPr>
              <a:t>、调查结果</a:t>
            </a:r>
            <a:endParaRPr lang="zh-CN" altLang="en-US" sz="4000" b="1" dirty="0">
              <a:solidFill>
                <a:srgbClr val="FFC000"/>
              </a:solidFill>
            </a:endParaRPr>
          </a:p>
        </p:txBody>
      </p:sp>
      <p:sp>
        <p:nvSpPr>
          <p:cNvPr id="3" name="内容占位符 2"/>
          <p:cNvSpPr>
            <a:spLocks noGrp="1"/>
          </p:cNvSpPr>
          <p:nvPr>
            <p:ph idx="1"/>
          </p:nvPr>
        </p:nvSpPr>
        <p:spPr/>
        <p:txBody>
          <a:bodyPr>
            <a:normAutofit/>
          </a:bodyPr>
          <a:lstStyle/>
          <a:p>
            <a:pPr>
              <a:lnSpc>
                <a:spcPct val="100000"/>
              </a:lnSpc>
            </a:pPr>
            <a:r>
              <a:rPr lang="zh-CN" altLang="zh-CN" sz="3200" dirty="0" smtClean="0">
                <a:solidFill>
                  <a:schemeClr val="bg1"/>
                </a:solidFill>
                <a:latin typeface="+mn-ea"/>
              </a:rPr>
              <a:t>外国</a:t>
            </a:r>
            <a:r>
              <a:rPr lang="zh-CN" altLang="zh-CN" sz="3200" dirty="0">
                <a:solidFill>
                  <a:schemeClr val="bg1"/>
                </a:solidFill>
                <a:latin typeface="+mn-ea"/>
              </a:rPr>
              <a:t>受众对“中国关键词”的选择结果大都较分散，在</a:t>
            </a:r>
            <a:r>
              <a:rPr lang="en-US" altLang="zh-CN" sz="3200" dirty="0">
                <a:solidFill>
                  <a:schemeClr val="bg1"/>
                </a:solidFill>
                <a:latin typeface="+mn-ea"/>
              </a:rPr>
              <a:t>10</a:t>
            </a:r>
            <a:r>
              <a:rPr lang="zh-CN" altLang="zh-CN" sz="3200" dirty="0">
                <a:solidFill>
                  <a:schemeClr val="bg1"/>
                </a:solidFill>
                <a:latin typeface="+mn-ea"/>
              </a:rPr>
              <a:t>道问题的</a:t>
            </a:r>
            <a:r>
              <a:rPr lang="en-US" altLang="zh-CN" sz="3200" dirty="0">
                <a:solidFill>
                  <a:schemeClr val="bg1"/>
                </a:solidFill>
                <a:latin typeface="+mn-ea"/>
              </a:rPr>
              <a:t>43</a:t>
            </a:r>
            <a:r>
              <a:rPr lang="zh-CN" altLang="zh-CN" sz="3200" dirty="0">
                <a:solidFill>
                  <a:schemeClr val="bg1"/>
                </a:solidFill>
                <a:latin typeface="+mn-ea"/>
              </a:rPr>
              <a:t>个译法选项中，只有</a:t>
            </a:r>
            <a:r>
              <a:rPr lang="en-US" altLang="zh-CN" sz="3200" dirty="0">
                <a:solidFill>
                  <a:schemeClr val="bg1"/>
                </a:solidFill>
                <a:latin typeface="+mn-ea"/>
              </a:rPr>
              <a:t>5</a:t>
            </a:r>
            <a:r>
              <a:rPr lang="zh-CN" altLang="zh-CN" sz="3200" dirty="0">
                <a:solidFill>
                  <a:schemeClr val="bg1"/>
                </a:solidFill>
                <a:latin typeface="+mn-ea"/>
              </a:rPr>
              <a:t>个译法被四成以上的调查对象选为偏爱，排在每题最前的官方最新翻译选项只有</a:t>
            </a:r>
            <a:r>
              <a:rPr lang="en-US" altLang="zh-CN" sz="3200" dirty="0">
                <a:solidFill>
                  <a:schemeClr val="bg1"/>
                </a:solidFill>
                <a:latin typeface="+mn-ea"/>
              </a:rPr>
              <a:t>3</a:t>
            </a:r>
            <a:r>
              <a:rPr lang="zh-CN" altLang="zh-CN" sz="3200" dirty="0">
                <a:solidFill>
                  <a:schemeClr val="bg1"/>
                </a:solidFill>
                <a:latin typeface="+mn-ea"/>
              </a:rPr>
              <a:t>题是选择比例最高的，有</a:t>
            </a:r>
            <a:r>
              <a:rPr lang="zh-CN" altLang="zh-CN" sz="3200" dirty="0" smtClean="0">
                <a:solidFill>
                  <a:schemeClr val="bg1"/>
                </a:solidFill>
                <a:latin typeface="+mn-ea"/>
              </a:rPr>
              <a:t>不少</a:t>
            </a:r>
            <a:r>
              <a:rPr lang="zh-CN" altLang="en-US" sz="3200" dirty="0" smtClean="0">
                <a:solidFill>
                  <a:schemeClr val="bg1"/>
                </a:solidFill>
                <a:latin typeface="+mn-ea"/>
              </a:rPr>
              <a:t>选择</a:t>
            </a:r>
            <a:r>
              <a:rPr lang="zh-CN" altLang="zh-CN" sz="3200" dirty="0" smtClean="0">
                <a:solidFill>
                  <a:schemeClr val="bg1"/>
                </a:solidFill>
                <a:latin typeface="+mn-ea"/>
              </a:rPr>
              <a:t>原因</a:t>
            </a:r>
            <a:r>
              <a:rPr lang="zh-CN" altLang="zh-CN" sz="3200" dirty="0">
                <a:solidFill>
                  <a:schemeClr val="bg1"/>
                </a:solidFill>
                <a:latin typeface="+mn-ea"/>
              </a:rPr>
              <a:t>都是针对术语概念的意义</a:t>
            </a:r>
            <a:r>
              <a:rPr lang="zh-CN" altLang="zh-CN" sz="3200" dirty="0" smtClean="0">
                <a:solidFill>
                  <a:schemeClr val="bg1"/>
                </a:solidFill>
                <a:latin typeface="+mn-ea"/>
              </a:rPr>
              <a:t>理解</a:t>
            </a:r>
            <a:r>
              <a:rPr lang="zh-CN" altLang="en-US" sz="3200" dirty="0" smtClean="0">
                <a:solidFill>
                  <a:schemeClr val="bg1"/>
                </a:solidFill>
                <a:latin typeface="+mn-ea"/>
              </a:rPr>
              <a:t>做</a:t>
            </a:r>
            <a:r>
              <a:rPr lang="zh-CN" altLang="zh-CN" sz="3200" dirty="0" smtClean="0">
                <a:solidFill>
                  <a:schemeClr val="bg1"/>
                </a:solidFill>
                <a:latin typeface="+mn-ea"/>
              </a:rPr>
              <a:t>出</a:t>
            </a:r>
            <a:r>
              <a:rPr lang="zh-CN" altLang="zh-CN" sz="3200" dirty="0">
                <a:solidFill>
                  <a:schemeClr val="bg1"/>
                </a:solidFill>
                <a:latin typeface="+mn-ea"/>
              </a:rPr>
              <a:t>的</a:t>
            </a:r>
            <a:r>
              <a:rPr lang="zh-CN" altLang="zh-CN" sz="3200" dirty="0" smtClean="0">
                <a:solidFill>
                  <a:schemeClr val="bg1"/>
                </a:solidFill>
                <a:latin typeface="+mn-ea"/>
              </a:rPr>
              <a:t>，</a:t>
            </a:r>
            <a:r>
              <a:rPr lang="zh-CN" altLang="en-US" sz="3200" dirty="0">
                <a:solidFill>
                  <a:schemeClr val="bg1"/>
                </a:solidFill>
                <a:latin typeface="+mn-ea"/>
              </a:rPr>
              <a:t>有时</a:t>
            </a:r>
            <a:r>
              <a:rPr lang="zh-CN" altLang="zh-CN" sz="3200" dirty="0" smtClean="0">
                <a:solidFill>
                  <a:schemeClr val="bg1"/>
                </a:solidFill>
                <a:latin typeface="+mn-ea"/>
              </a:rPr>
              <a:t>翻译</a:t>
            </a:r>
            <a:r>
              <a:rPr lang="zh-CN" altLang="zh-CN" sz="3200" dirty="0">
                <a:solidFill>
                  <a:schemeClr val="bg1"/>
                </a:solidFill>
                <a:latin typeface="+mn-ea"/>
              </a:rPr>
              <a:t>方法并不具有决定性的意义。</a:t>
            </a:r>
          </a:p>
        </p:txBody>
      </p:sp>
    </p:spTree>
    <p:extLst>
      <p:ext uri="{BB962C8B-B14F-4D97-AF65-F5344CB8AC3E}">
        <p14:creationId xmlns:p14="http://schemas.microsoft.com/office/powerpoint/2010/main" val="12025608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714103" y="762000"/>
            <a:ext cx="10972800" cy="5042263"/>
          </a:xfrm>
        </p:spPr>
        <p:txBody>
          <a:bodyPr/>
          <a:lstStyle/>
          <a:p>
            <a:r>
              <a:rPr lang="zh-CN" altLang="zh-CN" sz="3200" dirty="0">
                <a:solidFill>
                  <a:schemeClr val="bg1"/>
                </a:solidFill>
              </a:rPr>
              <a:t>被调查者因不了解中国的实际国情而容易偏离对“中国关键词”要传递的内涵意义的理解</a:t>
            </a:r>
            <a:r>
              <a:rPr lang="zh-CN" altLang="zh-CN" sz="3200" dirty="0" smtClean="0">
                <a:solidFill>
                  <a:schemeClr val="bg1"/>
                </a:solidFill>
              </a:rPr>
              <a:t>。</a:t>
            </a:r>
            <a:endParaRPr lang="en-US" altLang="zh-CN" sz="3200" dirty="0" smtClean="0">
              <a:solidFill>
                <a:schemeClr val="bg1"/>
              </a:solidFill>
            </a:endParaRPr>
          </a:p>
          <a:p>
            <a:r>
              <a:rPr lang="zh-CN" altLang="zh-CN" sz="3200" dirty="0" smtClean="0">
                <a:solidFill>
                  <a:schemeClr val="bg1"/>
                </a:solidFill>
              </a:rPr>
              <a:t>例如</a:t>
            </a:r>
            <a:r>
              <a:rPr lang="zh-CN" altLang="zh-CN" sz="3200" dirty="0" smtClean="0">
                <a:solidFill>
                  <a:schemeClr val="bg1"/>
                </a:solidFill>
              </a:rPr>
              <a:t>：</a:t>
            </a:r>
            <a:endParaRPr lang="en-US" altLang="zh-CN" dirty="0" smtClean="0">
              <a:solidFill>
                <a:schemeClr val="bg1"/>
              </a:solidFill>
            </a:endParaRPr>
          </a:p>
          <a:p>
            <a:pPr marL="0" indent="0">
              <a:buNone/>
            </a:pPr>
            <a:r>
              <a:rPr lang="zh-CN" altLang="zh-CN" sz="3200" dirty="0" smtClean="0">
                <a:solidFill>
                  <a:schemeClr val="bg1"/>
                </a:solidFill>
              </a:rPr>
              <a:t>“外向型经济”</a:t>
            </a:r>
            <a:r>
              <a:rPr lang="en-US" altLang="zh-CN" sz="3200" dirty="0" smtClean="0">
                <a:solidFill>
                  <a:schemeClr val="bg1"/>
                </a:solidFill>
                <a:latin typeface="Times New Roman" panose="02020603050405020304" pitchFamily="18" charset="0"/>
                <a:cs typeface="Times New Roman" panose="02020603050405020304" pitchFamily="18" charset="0"/>
              </a:rPr>
              <a:t>outward-looking economy</a:t>
            </a:r>
            <a:r>
              <a:rPr lang="zh-CN" altLang="en-US" sz="3200" dirty="0" smtClean="0">
                <a:solidFill>
                  <a:schemeClr val="bg1"/>
                </a:solidFill>
                <a:latin typeface="Times New Roman" panose="02020603050405020304" pitchFamily="18" charset="0"/>
                <a:cs typeface="Times New Roman" panose="02020603050405020304" pitchFamily="18" charset="0"/>
              </a:rPr>
              <a:t>　　</a:t>
            </a:r>
            <a:r>
              <a:rPr lang="en-US" altLang="zh-CN" sz="3200" dirty="0" smtClean="0">
                <a:solidFill>
                  <a:schemeClr val="bg1"/>
                </a:solidFill>
                <a:latin typeface="Times New Roman" panose="02020603050405020304" pitchFamily="18" charset="0"/>
                <a:cs typeface="Times New Roman" panose="02020603050405020304" pitchFamily="18" charset="0"/>
              </a:rPr>
              <a:t>export-oriented economy</a:t>
            </a:r>
            <a:r>
              <a:rPr lang="zh-CN" altLang="en-US" sz="3200" dirty="0" smtClean="0">
                <a:solidFill>
                  <a:schemeClr val="bg1"/>
                </a:solidFill>
                <a:latin typeface="Times New Roman" panose="02020603050405020304" pitchFamily="18" charset="0"/>
                <a:cs typeface="Times New Roman" panose="02020603050405020304" pitchFamily="18" charset="0"/>
              </a:rPr>
              <a:t>　　</a:t>
            </a:r>
            <a:r>
              <a:rPr lang="en-US" altLang="zh-CN" sz="3200" dirty="0" smtClean="0">
                <a:solidFill>
                  <a:schemeClr val="bg1"/>
                </a:solidFill>
                <a:latin typeface="Times New Roman" panose="02020603050405020304" pitchFamily="18" charset="0"/>
                <a:cs typeface="Times New Roman" panose="02020603050405020304" pitchFamily="18" charset="0"/>
              </a:rPr>
              <a:t>internationally-oriented </a:t>
            </a:r>
            <a:r>
              <a:rPr lang="en-US" altLang="zh-CN" sz="3200" dirty="0">
                <a:solidFill>
                  <a:schemeClr val="bg1"/>
                </a:solidFill>
                <a:latin typeface="Times New Roman" panose="02020603050405020304" pitchFamily="18" charset="0"/>
                <a:cs typeface="Times New Roman" panose="02020603050405020304" pitchFamily="18" charset="0"/>
              </a:rPr>
              <a:t>economy </a:t>
            </a:r>
            <a:r>
              <a:rPr lang="zh-CN" altLang="zh-CN" sz="3200" dirty="0">
                <a:solidFill>
                  <a:schemeClr val="bg1"/>
                </a:solidFill>
                <a:latin typeface="Times New Roman" panose="02020603050405020304" pitchFamily="18" charset="0"/>
                <a:cs typeface="Times New Roman" panose="02020603050405020304" pitchFamily="18" charset="0"/>
              </a:rPr>
              <a:t>或</a:t>
            </a:r>
            <a:r>
              <a:rPr lang="en-US" altLang="zh-CN" sz="3200" dirty="0">
                <a:solidFill>
                  <a:schemeClr val="bg1"/>
                </a:solidFill>
                <a:latin typeface="Times New Roman" panose="02020603050405020304" pitchFamily="18" charset="0"/>
                <a:cs typeface="Times New Roman" panose="02020603050405020304" pitchFamily="18" charset="0"/>
              </a:rPr>
              <a:t>global-market-oriented economy</a:t>
            </a:r>
            <a:r>
              <a:rPr lang="zh-CN" altLang="zh-CN" sz="3200" dirty="0" smtClean="0">
                <a:solidFill>
                  <a:schemeClr val="bg1"/>
                </a:solidFill>
                <a:latin typeface="Times New Roman" panose="02020603050405020304" pitchFamily="18" charset="0"/>
                <a:cs typeface="Times New Roman" panose="02020603050405020304" pitchFamily="18" charset="0"/>
              </a:rPr>
              <a:t> </a:t>
            </a:r>
            <a:endParaRPr lang="zh-CN" altLang="en-US" sz="3200" dirty="0">
              <a:solidFill>
                <a:schemeClr val="bg1"/>
              </a:solidFill>
              <a:latin typeface="Times New Roman" panose="02020603050405020304" pitchFamily="18" charset="0"/>
              <a:cs typeface="Times New Roman" panose="02020603050405020304" pitchFamily="18" charset="0"/>
            </a:endParaRPr>
          </a:p>
          <a:p>
            <a:r>
              <a:rPr lang="zh-CN" altLang="zh-CN" sz="3200" dirty="0" smtClean="0">
                <a:solidFill>
                  <a:schemeClr val="bg1"/>
                </a:solidFill>
              </a:rPr>
              <a:t>“全面建设小康社会”</a:t>
            </a:r>
            <a:r>
              <a:rPr lang="zh-CN" altLang="en-US" sz="3200" dirty="0" smtClean="0">
                <a:solidFill>
                  <a:schemeClr val="bg1"/>
                </a:solidFill>
              </a:rPr>
              <a:t>：</a:t>
            </a:r>
            <a:r>
              <a:rPr lang="zh-CN" altLang="zh-CN" sz="3200" dirty="0" smtClean="0"/>
              <a:t> </a:t>
            </a:r>
            <a:r>
              <a:rPr lang="en-US" altLang="zh-CN" sz="3200" dirty="0">
                <a:solidFill>
                  <a:schemeClr val="bg1"/>
                </a:solidFill>
              </a:rPr>
              <a:t>a r</a:t>
            </a:r>
            <a:r>
              <a:rPr lang="en-US" altLang="zh-CN" sz="3200" dirty="0">
                <a:solidFill>
                  <a:srgbClr val="FFC000"/>
                </a:solidFill>
              </a:rPr>
              <a:t>elatively </a:t>
            </a:r>
            <a:r>
              <a:rPr lang="en-US" altLang="zh-CN" sz="3200" dirty="0">
                <a:solidFill>
                  <a:schemeClr val="bg1"/>
                </a:solidFill>
              </a:rPr>
              <a:t>comfortable society across the </a:t>
            </a:r>
            <a:r>
              <a:rPr lang="en-US" altLang="zh-CN" sz="3200" dirty="0" smtClean="0">
                <a:solidFill>
                  <a:schemeClr val="bg1"/>
                </a:solidFill>
              </a:rPr>
              <a:t>country</a:t>
            </a:r>
            <a:r>
              <a:rPr lang="zh-CN" altLang="en-US" sz="3200" dirty="0" smtClean="0">
                <a:solidFill>
                  <a:schemeClr val="bg1"/>
                </a:solidFill>
              </a:rPr>
              <a:t>／</a:t>
            </a:r>
            <a:r>
              <a:rPr lang="en-US" altLang="zh-CN" sz="3200" dirty="0" smtClean="0">
                <a:solidFill>
                  <a:schemeClr val="bg1"/>
                </a:solidFill>
              </a:rPr>
              <a:t>a </a:t>
            </a:r>
            <a:r>
              <a:rPr lang="en-US" altLang="zh-CN" sz="3200" dirty="0">
                <a:solidFill>
                  <a:srgbClr val="FFC000"/>
                </a:solidFill>
              </a:rPr>
              <a:t>moderately</a:t>
            </a:r>
            <a:r>
              <a:rPr lang="en-US" altLang="zh-CN" sz="3200" dirty="0">
                <a:solidFill>
                  <a:schemeClr val="bg1"/>
                </a:solidFill>
              </a:rPr>
              <a:t> prosperous society in all </a:t>
            </a:r>
            <a:r>
              <a:rPr lang="en-US" altLang="zh-CN" sz="3200" dirty="0" smtClean="0">
                <a:solidFill>
                  <a:schemeClr val="bg1"/>
                </a:solidFill>
              </a:rPr>
              <a:t>respects</a:t>
            </a:r>
          </a:p>
          <a:p>
            <a:r>
              <a:rPr lang="zh-CN" altLang="en-US" sz="3200" dirty="0">
                <a:solidFill>
                  <a:schemeClr val="bg1"/>
                </a:solidFill>
              </a:rPr>
              <a:t>（</a:t>
            </a:r>
            <a:r>
              <a:rPr lang="en-US" altLang="zh-CN" sz="3200" dirty="0" smtClean="0">
                <a:solidFill>
                  <a:schemeClr val="bg1"/>
                </a:solidFill>
              </a:rPr>
              <a:t>Don't </a:t>
            </a:r>
            <a:r>
              <a:rPr lang="en-US" altLang="zh-CN" sz="3200" dirty="0">
                <a:solidFill>
                  <a:schemeClr val="bg1"/>
                </a:solidFill>
              </a:rPr>
              <a:t>say “relatively”</a:t>
            </a:r>
            <a:r>
              <a:rPr lang="zh-CN" altLang="zh-CN" sz="3200" dirty="0">
                <a:solidFill>
                  <a:schemeClr val="bg1"/>
                </a:solidFill>
              </a:rPr>
              <a:t>　</a:t>
            </a:r>
            <a:r>
              <a:rPr lang="en-US" altLang="zh-CN" sz="3200" dirty="0">
                <a:solidFill>
                  <a:schemeClr val="bg1"/>
                </a:solidFill>
              </a:rPr>
              <a:t>or</a:t>
            </a:r>
            <a:r>
              <a:rPr lang="zh-CN" altLang="zh-CN" sz="3200" dirty="0">
                <a:solidFill>
                  <a:schemeClr val="bg1"/>
                </a:solidFill>
              </a:rPr>
              <a:t>　</a:t>
            </a:r>
            <a:r>
              <a:rPr lang="en-US" altLang="zh-CN" sz="3200" dirty="0">
                <a:solidFill>
                  <a:schemeClr val="bg1"/>
                </a:solidFill>
              </a:rPr>
              <a:t>“moderately”, it sounds like, you want to be only a little bit comfortable</a:t>
            </a:r>
            <a:r>
              <a:rPr lang="zh-CN" altLang="zh-CN" sz="3200" dirty="0" smtClean="0">
                <a:solidFill>
                  <a:schemeClr val="bg1"/>
                </a:solidFill>
              </a:rPr>
              <a:t>）</a:t>
            </a:r>
            <a:endParaRPr lang="en-US" altLang="zh-CN" sz="3200" dirty="0" smtClean="0">
              <a:solidFill>
                <a:schemeClr val="bg1"/>
              </a:solidFill>
            </a:endParaRPr>
          </a:p>
          <a:p>
            <a:pPr marL="0" indent="0">
              <a:buNone/>
            </a:pPr>
            <a:endParaRPr lang="zh-CN" altLang="en-US" dirty="0"/>
          </a:p>
        </p:txBody>
      </p:sp>
      <p:sp>
        <p:nvSpPr>
          <p:cNvPr id="4" name="右箭头 3"/>
          <p:cNvSpPr/>
          <p:nvPr/>
        </p:nvSpPr>
        <p:spPr>
          <a:xfrm>
            <a:off x="8268790" y="2551611"/>
            <a:ext cx="339634" cy="235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右箭头 4"/>
          <p:cNvSpPr/>
          <p:nvPr/>
        </p:nvSpPr>
        <p:spPr>
          <a:xfrm>
            <a:off x="2425338" y="2982686"/>
            <a:ext cx="339634" cy="235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904523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05543" y="509770"/>
            <a:ext cx="10972800" cy="1143000"/>
          </a:xfrm>
        </p:spPr>
        <p:txBody>
          <a:bodyPr>
            <a:normAutofit/>
          </a:bodyPr>
          <a:lstStyle/>
          <a:p>
            <a:r>
              <a:rPr lang="zh-CN" altLang="en-US" sz="4000" b="1" dirty="0">
                <a:solidFill>
                  <a:srgbClr val="FFC000"/>
                </a:solidFill>
              </a:rPr>
              <a:t>四、</a:t>
            </a:r>
            <a:r>
              <a:rPr lang="zh-CN" altLang="zh-CN" sz="4000" b="1" dirty="0">
                <a:solidFill>
                  <a:srgbClr val="FFC000"/>
                </a:solidFill>
              </a:rPr>
              <a:t>启示</a:t>
            </a:r>
            <a:endParaRPr lang="zh-CN" altLang="en-US" sz="4000" b="1" dirty="0">
              <a:solidFill>
                <a:srgbClr val="FFC000"/>
              </a:solidFill>
            </a:endParaRPr>
          </a:p>
        </p:txBody>
      </p:sp>
      <p:sp>
        <p:nvSpPr>
          <p:cNvPr id="3" name="内容占位符 2"/>
          <p:cNvSpPr>
            <a:spLocks noGrp="1"/>
          </p:cNvSpPr>
          <p:nvPr>
            <p:ph idx="1"/>
          </p:nvPr>
        </p:nvSpPr>
        <p:spPr/>
        <p:txBody>
          <a:bodyPr>
            <a:normAutofit/>
          </a:bodyPr>
          <a:lstStyle/>
          <a:p>
            <a:pPr>
              <a:lnSpc>
                <a:spcPct val="100000"/>
              </a:lnSpc>
            </a:pPr>
            <a:r>
              <a:rPr lang="en-US" altLang="zh-CN" sz="3200" dirty="0">
                <a:solidFill>
                  <a:schemeClr val="bg1"/>
                </a:solidFill>
              </a:rPr>
              <a:t>1. </a:t>
            </a:r>
            <a:r>
              <a:rPr lang="zh-CN" altLang="zh-CN" sz="3200" dirty="0">
                <a:solidFill>
                  <a:schemeClr val="bg1"/>
                </a:solidFill>
              </a:rPr>
              <a:t>要理直气壮地对外传播中国特色政治话语，</a:t>
            </a:r>
            <a:r>
              <a:rPr lang="en-US" altLang="zh-CN" sz="3200" dirty="0">
                <a:solidFill>
                  <a:schemeClr val="bg1"/>
                </a:solidFill>
              </a:rPr>
              <a:t> “</a:t>
            </a:r>
            <a:r>
              <a:rPr lang="zh-CN" altLang="zh-CN" sz="3200" dirty="0">
                <a:solidFill>
                  <a:schemeClr val="bg1"/>
                </a:solidFill>
              </a:rPr>
              <a:t>以我为主</a:t>
            </a:r>
            <a:r>
              <a:rPr lang="en-US" altLang="zh-CN" sz="3200" dirty="0" smtClean="0">
                <a:solidFill>
                  <a:schemeClr val="bg1"/>
                </a:solidFill>
              </a:rPr>
              <a:t>”  </a:t>
            </a:r>
            <a:r>
              <a:rPr lang="zh-CN" altLang="zh-CN" sz="3200" dirty="0" smtClean="0">
                <a:solidFill>
                  <a:schemeClr val="bg1"/>
                </a:solidFill>
              </a:rPr>
              <a:t>阐述</a:t>
            </a:r>
            <a:r>
              <a:rPr lang="zh-CN" altLang="zh-CN" sz="3200" dirty="0">
                <a:solidFill>
                  <a:schemeClr val="bg1"/>
                </a:solidFill>
              </a:rPr>
              <a:t>意义。</a:t>
            </a:r>
            <a:r>
              <a:rPr lang="zh-CN" altLang="en-US" sz="3200" dirty="0">
                <a:solidFill>
                  <a:schemeClr val="bg1"/>
                </a:solidFill>
              </a:rPr>
              <a:t>（例：</a:t>
            </a:r>
            <a:r>
              <a:rPr lang="zh-CN" altLang="zh-CN" sz="3200" dirty="0" smtClean="0">
                <a:solidFill>
                  <a:schemeClr val="bg1"/>
                </a:solidFill>
              </a:rPr>
              <a:t>“素质教育”“外向型经济”</a:t>
            </a:r>
            <a:r>
              <a:rPr lang="zh-CN" altLang="en-US" sz="3200" dirty="0">
                <a:solidFill>
                  <a:schemeClr val="bg1"/>
                </a:solidFill>
              </a:rPr>
              <a:t>）</a:t>
            </a:r>
            <a:endParaRPr lang="en-US" altLang="zh-CN" sz="3200" dirty="0">
              <a:solidFill>
                <a:schemeClr val="bg1"/>
              </a:solidFill>
            </a:endParaRPr>
          </a:p>
          <a:p>
            <a:pPr>
              <a:lnSpc>
                <a:spcPct val="100000"/>
              </a:lnSpc>
            </a:pPr>
            <a:r>
              <a:rPr lang="en-US" altLang="zh-CN" sz="3200" dirty="0">
                <a:solidFill>
                  <a:schemeClr val="bg1"/>
                </a:solidFill>
              </a:rPr>
              <a:t>2. </a:t>
            </a:r>
            <a:r>
              <a:rPr lang="zh-CN" altLang="zh-CN" sz="3200" dirty="0">
                <a:solidFill>
                  <a:schemeClr val="bg1"/>
                </a:solidFill>
              </a:rPr>
              <a:t>要了解传播对象</a:t>
            </a:r>
            <a:r>
              <a:rPr lang="en-US" altLang="zh-CN" sz="3200" dirty="0">
                <a:solidFill>
                  <a:schemeClr val="bg1"/>
                </a:solidFill>
              </a:rPr>
              <a:t>,</a:t>
            </a:r>
            <a:r>
              <a:rPr lang="zh-CN" altLang="zh-CN" sz="3200" dirty="0">
                <a:solidFill>
                  <a:schemeClr val="bg1"/>
                </a:solidFill>
              </a:rPr>
              <a:t>重视差异。</a:t>
            </a:r>
            <a:r>
              <a:rPr lang="en-US" altLang="zh-CN" sz="3200" dirty="0">
                <a:solidFill>
                  <a:schemeClr val="bg1"/>
                </a:solidFill>
              </a:rPr>
              <a:t>(</a:t>
            </a:r>
            <a:r>
              <a:rPr lang="zh-CN" altLang="en-US" sz="3200" dirty="0">
                <a:solidFill>
                  <a:schemeClr val="bg1"/>
                </a:solidFill>
              </a:rPr>
              <a:t>例：</a:t>
            </a:r>
            <a:r>
              <a:rPr lang="zh-CN" altLang="zh-CN" sz="3200" dirty="0">
                <a:solidFill>
                  <a:schemeClr val="bg1"/>
                </a:solidFill>
              </a:rPr>
              <a:t>“八荣八耻</a:t>
            </a:r>
            <a:r>
              <a:rPr lang="zh-CN" altLang="zh-CN" sz="3200" dirty="0" smtClean="0">
                <a:solidFill>
                  <a:schemeClr val="bg1"/>
                </a:solidFill>
              </a:rPr>
              <a:t>”</a:t>
            </a:r>
            <a:r>
              <a:rPr lang="en-US" altLang="zh-CN" sz="3200" dirty="0">
                <a:solidFill>
                  <a:schemeClr val="bg1"/>
                </a:solidFill>
                <a:latin typeface="Times New Roman" panose="02020603050405020304" pitchFamily="18" charset="0"/>
                <a:cs typeface="Times New Roman" panose="02020603050405020304" pitchFamily="18" charset="0"/>
              </a:rPr>
              <a:t> </a:t>
            </a:r>
            <a:r>
              <a:rPr lang="en-US" altLang="zh-CN" sz="3200" dirty="0" smtClean="0">
                <a:solidFill>
                  <a:schemeClr val="bg1"/>
                </a:solidFill>
                <a:latin typeface="Times New Roman" panose="02020603050405020304" pitchFamily="18" charset="0"/>
                <a:cs typeface="Times New Roman" panose="02020603050405020304" pitchFamily="18" charset="0"/>
              </a:rPr>
              <a:t>“</a:t>
            </a:r>
            <a:r>
              <a:rPr lang="zh-CN" altLang="zh-CN" sz="3200" dirty="0">
                <a:solidFill>
                  <a:schemeClr val="bg1"/>
                </a:solidFill>
                <a:latin typeface="Times New Roman" panose="02020603050405020304" pitchFamily="18" charset="0"/>
                <a:cs typeface="Times New Roman" panose="02020603050405020304" pitchFamily="18" charset="0"/>
              </a:rPr>
              <a:t>生态文明</a:t>
            </a:r>
            <a:r>
              <a:rPr lang="en-US" altLang="zh-CN" sz="3200" dirty="0">
                <a:solidFill>
                  <a:schemeClr val="bg1"/>
                </a:solidFill>
                <a:latin typeface="Times New Roman" panose="02020603050405020304" pitchFamily="18" charset="0"/>
                <a:cs typeface="Times New Roman" panose="02020603050405020304" pitchFamily="18" charset="0"/>
              </a:rPr>
              <a:t>” </a:t>
            </a:r>
            <a:r>
              <a:rPr lang="en-US" altLang="zh-CN" sz="3200" dirty="0" smtClean="0">
                <a:solidFill>
                  <a:schemeClr val="bg1"/>
                </a:solidFill>
                <a:latin typeface="Times New Roman" panose="02020603050405020304" pitchFamily="18" charset="0"/>
                <a:cs typeface="Times New Roman" panose="02020603050405020304" pitchFamily="18" charset="0"/>
              </a:rPr>
              <a:t>)</a:t>
            </a:r>
            <a:endParaRPr lang="en-US" altLang="zh-CN" sz="3200" dirty="0">
              <a:solidFill>
                <a:schemeClr val="bg1"/>
              </a:solidFill>
            </a:endParaRPr>
          </a:p>
          <a:p>
            <a:pPr>
              <a:lnSpc>
                <a:spcPct val="100000"/>
              </a:lnSpc>
            </a:pPr>
            <a:r>
              <a:rPr lang="en-US" altLang="zh-CN" sz="3200" dirty="0">
                <a:solidFill>
                  <a:schemeClr val="bg1"/>
                </a:solidFill>
              </a:rPr>
              <a:t>3. </a:t>
            </a:r>
            <a:r>
              <a:rPr lang="zh-CN" altLang="zh-CN" sz="3200" dirty="0">
                <a:solidFill>
                  <a:schemeClr val="bg1"/>
                </a:solidFill>
              </a:rPr>
              <a:t>通过不断强化传播，使中国特色话语渐被接受。</a:t>
            </a:r>
            <a:r>
              <a:rPr lang="en-US" altLang="zh-CN" sz="3200" dirty="0">
                <a:solidFill>
                  <a:schemeClr val="bg1"/>
                </a:solidFill>
              </a:rPr>
              <a:t>(</a:t>
            </a:r>
            <a:r>
              <a:rPr lang="zh-CN" altLang="en-US" sz="3200" dirty="0">
                <a:solidFill>
                  <a:schemeClr val="bg1"/>
                </a:solidFill>
              </a:rPr>
              <a:t>例：</a:t>
            </a:r>
            <a:r>
              <a:rPr lang="zh-CN" altLang="zh-CN" sz="3200" dirty="0">
                <a:solidFill>
                  <a:schemeClr val="bg1"/>
                </a:solidFill>
              </a:rPr>
              <a:t>“新型大国关系”</a:t>
            </a:r>
            <a:r>
              <a:rPr lang="zh-CN" altLang="en-US" sz="3200" dirty="0">
                <a:solidFill>
                  <a:schemeClr val="bg1"/>
                </a:solidFill>
              </a:rPr>
              <a:t>）</a:t>
            </a:r>
          </a:p>
        </p:txBody>
      </p:sp>
    </p:spTree>
    <p:extLst>
      <p:ext uri="{BB962C8B-B14F-4D97-AF65-F5344CB8AC3E}">
        <p14:creationId xmlns:p14="http://schemas.microsoft.com/office/powerpoint/2010/main" val="18803267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97874" y="562022"/>
            <a:ext cx="8573589" cy="1143000"/>
          </a:xfrm>
        </p:spPr>
        <p:txBody>
          <a:bodyPr>
            <a:normAutofit/>
          </a:bodyPr>
          <a:lstStyle/>
          <a:p>
            <a:r>
              <a:rPr lang="zh-CN" altLang="en-US" sz="4000" b="1" dirty="0" smtClean="0">
                <a:solidFill>
                  <a:srgbClr val="FFC000"/>
                </a:solidFill>
              </a:rPr>
              <a:t>结语 </a:t>
            </a:r>
            <a:endParaRPr lang="zh-CN" altLang="en-US" sz="4000" b="1" dirty="0">
              <a:solidFill>
                <a:srgbClr val="FFC000"/>
              </a:solidFill>
            </a:endParaRPr>
          </a:p>
        </p:txBody>
      </p:sp>
      <p:sp>
        <p:nvSpPr>
          <p:cNvPr id="3" name="内容占位符 2"/>
          <p:cNvSpPr>
            <a:spLocks noGrp="1"/>
          </p:cNvSpPr>
          <p:nvPr>
            <p:ph idx="1"/>
          </p:nvPr>
        </p:nvSpPr>
        <p:spPr>
          <a:xfrm>
            <a:off x="557349" y="1378132"/>
            <a:ext cx="10972800" cy="4525963"/>
          </a:xfrm>
        </p:spPr>
        <p:txBody>
          <a:bodyPr>
            <a:normAutofit lnSpcReduction="10000"/>
          </a:bodyPr>
          <a:lstStyle/>
          <a:p>
            <a:pPr>
              <a:lnSpc>
                <a:spcPct val="100000"/>
              </a:lnSpc>
            </a:pPr>
            <a:r>
              <a:rPr lang="zh-CN" altLang="zh-CN" sz="3200" dirty="0">
                <a:solidFill>
                  <a:schemeClr val="bg1"/>
                </a:solidFill>
              </a:rPr>
              <a:t>鉴于西方话语体系的受众大多不了解中国政治话语的实质内涵，不习惯中国政治话语的表述方式，要他们改变立场和阅读习惯，实现认知上迅速的“同化”或“顺应”是不现实的</a:t>
            </a:r>
            <a:r>
              <a:rPr lang="zh-CN" altLang="zh-CN" sz="3200" dirty="0" smtClean="0">
                <a:solidFill>
                  <a:schemeClr val="bg1"/>
                </a:solidFill>
              </a:rPr>
              <a:t>；</a:t>
            </a:r>
            <a:endParaRPr lang="en-US" altLang="zh-CN" sz="3200" dirty="0" smtClean="0">
              <a:solidFill>
                <a:schemeClr val="bg1"/>
              </a:solidFill>
            </a:endParaRPr>
          </a:p>
          <a:p>
            <a:pPr>
              <a:lnSpc>
                <a:spcPct val="100000"/>
              </a:lnSpc>
            </a:pPr>
            <a:r>
              <a:rPr lang="zh-CN" altLang="zh-CN" sz="3200" dirty="0" smtClean="0">
                <a:solidFill>
                  <a:schemeClr val="bg1"/>
                </a:solidFill>
              </a:rPr>
              <a:t>为了</a:t>
            </a:r>
            <a:r>
              <a:rPr lang="zh-CN" altLang="zh-CN" sz="3200" dirty="0">
                <a:solidFill>
                  <a:schemeClr val="bg1"/>
                </a:solidFill>
              </a:rPr>
              <a:t>西方受众了解我们的政治观点，改变我们的话语体系，“曲意奉承”，也是不可取</a:t>
            </a:r>
            <a:r>
              <a:rPr lang="zh-CN" altLang="zh-CN" sz="3200" dirty="0" smtClean="0">
                <a:solidFill>
                  <a:schemeClr val="bg1"/>
                </a:solidFill>
              </a:rPr>
              <a:t>的</a:t>
            </a:r>
            <a:r>
              <a:rPr lang="zh-CN" altLang="en-US" sz="3200" dirty="0">
                <a:solidFill>
                  <a:schemeClr val="bg1"/>
                </a:solidFill>
              </a:rPr>
              <a:t>。</a:t>
            </a:r>
            <a:endParaRPr lang="en-US" altLang="zh-CN" sz="3200" dirty="0" smtClean="0">
              <a:solidFill>
                <a:schemeClr val="bg1"/>
              </a:solidFill>
            </a:endParaRPr>
          </a:p>
          <a:p>
            <a:pPr>
              <a:lnSpc>
                <a:spcPct val="100000"/>
              </a:lnSpc>
            </a:pPr>
            <a:r>
              <a:rPr lang="zh-CN" altLang="zh-CN" sz="3200" dirty="0">
                <a:solidFill>
                  <a:schemeClr val="bg1"/>
                </a:solidFill>
              </a:rPr>
              <a:t>在中国当代政治话语的对外翻译传播中的策略应是：以我为主、重视差异、不断强化、渐被</a:t>
            </a:r>
            <a:r>
              <a:rPr lang="zh-CN" altLang="zh-CN" sz="3200" dirty="0" smtClean="0">
                <a:solidFill>
                  <a:schemeClr val="bg1"/>
                </a:solidFill>
              </a:rPr>
              <a:t>接受</a:t>
            </a:r>
            <a:r>
              <a:rPr lang="zh-CN" altLang="en-US" sz="3200" dirty="0" smtClean="0">
                <a:solidFill>
                  <a:schemeClr val="bg1"/>
                </a:solidFill>
              </a:rPr>
              <a:t>，</a:t>
            </a:r>
            <a:r>
              <a:rPr lang="zh-CN" altLang="zh-CN" sz="3200" dirty="0">
                <a:solidFill>
                  <a:schemeClr val="bg1"/>
                </a:solidFill>
              </a:rPr>
              <a:t>实现从排斥</a:t>
            </a:r>
            <a:r>
              <a:rPr lang="en-US" altLang="zh-CN" sz="3200" dirty="0">
                <a:solidFill>
                  <a:schemeClr val="bg1"/>
                </a:solidFill>
              </a:rPr>
              <a:t>——</a:t>
            </a:r>
            <a:r>
              <a:rPr lang="zh-CN" altLang="zh-CN" sz="3200" dirty="0">
                <a:solidFill>
                  <a:schemeClr val="bg1"/>
                </a:solidFill>
              </a:rPr>
              <a:t>不排斥</a:t>
            </a:r>
            <a:r>
              <a:rPr lang="en-US" altLang="zh-CN" sz="3200" dirty="0">
                <a:solidFill>
                  <a:schemeClr val="bg1"/>
                </a:solidFill>
              </a:rPr>
              <a:t>——</a:t>
            </a:r>
            <a:r>
              <a:rPr lang="zh-CN" altLang="zh-CN" sz="3200" dirty="0">
                <a:solidFill>
                  <a:schemeClr val="bg1"/>
                </a:solidFill>
              </a:rPr>
              <a:t>接受的</a:t>
            </a:r>
            <a:r>
              <a:rPr lang="zh-CN" altLang="zh-CN" sz="3200" dirty="0" smtClean="0">
                <a:solidFill>
                  <a:schemeClr val="bg1"/>
                </a:solidFill>
              </a:rPr>
              <a:t>转化。</a:t>
            </a:r>
            <a:endParaRPr lang="zh-CN" altLang="en-US" sz="3200" dirty="0">
              <a:solidFill>
                <a:schemeClr val="bg1"/>
              </a:solidFill>
            </a:endParaRPr>
          </a:p>
        </p:txBody>
      </p:sp>
    </p:spTree>
    <p:extLst>
      <p:ext uri="{BB962C8B-B14F-4D97-AF65-F5344CB8AC3E}">
        <p14:creationId xmlns:p14="http://schemas.microsoft.com/office/powerpoint/2010/main" val="2281594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7977" y="405267"/>
            <a:ext cx="10972800" cy="1143000"/>
          </a:xfrm>
        </p:spPr>
        <p:txBody>
          <a:bodyPr/>
          <a:lstStyle/>
          <a:p>
            <a:r>
              <a:rPr lang="zh-CN" altLang="en-US" b="1" dirty="0">
                <a:solidFill>
                  <a:srgbClr val="FFC000"/>
                </a:solidFill>
              </a:rPr>
              <a:t>一、</a:t>
            </a:r>
            <a:r>
              <a:rPr lang="zh-CN" altLang="en-US" b="1" dirty="0" smtClean="0">
                <a:solidFill>
                  <a:srgbClr val="FFC000"/>
                </a:solidFill>
              </a:rPr>
              <a:t>研究背景</a:t>
            </a:r>
            <a:endParaRPr lang="zh-CN" altLang="en-US" b="1" dirty="0">
              <a:solidFill>
                <a:srgbClr val="FFC000"/>
              </a:solidFill>
            </a:endParaRPr>
          </a:p>
        </p:txBody>
      </p:sp>
      <p:sp>
        <p:nvSpPr>
          <p:cNvPr id="3" name="内容占位符 2"/>
          <p:cNvSpPr>
            <a:spLocks noGrp="1"/>
          </p:cNvSpPr>
          <p:nvPr>
            <p:ph idx="1"/>
          </p:nvPr>
        </p:nvSpPr>
        <p:spPr>
          <a:xfrm>
            <a:off x="609599" y="1600201"/>
            <a:ext cx="11016343" cy="4525963"/>
          </a:xfrm>
        </p:spPr>
        <p:txBody>
          <a:bodyPr>
            <a:normAutofit/>
          </a:bodyPr>
          <a:lstStyle/>
          <a:p>
            <a:pPr>
              <a:lnSpc>
                <a:spcPct val="100000"/>
              </a:lnSpc>
            </a:pPr>
            <a:r>
              <a:rPr lang="en-US" altLang="zh-CN" sz="3200" dirty="0">
                <a:solidFill>
                  <a:schemeClr val="bg1"/>
                </a:solidFill>
              </a:rPr>
              <a:t>2011</a:t>
            </a:r>
            <a:r>
              <a:rPr lang="zh-CN" altLang="zh-CN" sz="3200" dirty="0">
                <a:solidFill>
                  <a:schemeClr val="bg1"/>
                </a:solidFill>
              </a:rPr>
              <a:t>年起中国的对外翻译量首次超过了外文翻译成中文的对内翻译量，其中政治话语占有重要分量</a:t>
            </a:r>
            <a:r>
              <a:rPr lang="zh-CN" altLang="zh-CN" sz="3200" dirty="0" smtClean="0">
                <a:solidFill>
                  <a:schemeClr val="bg1"/>
                </a:solidFill>
              </a:rPr>
              <a:t>。</a:t>
            </a:r>
            <a:endParaRPr lang="en-US" altLang="zh-CN" sz="3200" dirty="0" smtClean="0">
              <a:solidFill>
                <a:schemeClr val="bg1"/>
              </a:solidFill>
            </a:endParaRPr>
          </a:p>
          <a:p>
            <a:pPr>
              <a:lnSpc>
                <a:spcPct val="100000"/>
              </a:lnSpc>
            </a:pPr>
            <a:endParaRPr lang="en-US" altLang="zh-CN" sz="3200" dirty="0">
              <a:solidFill>
                <a:schemeClr val="bg1"/>
              </a:solidFill>
            </a:endParaRPr>
          </a:p>
          <a:p>
            <a:pPr>
              <a:lnSpc>
                <a:spcPct val="100000"/>
              </a:lnSpc>
            </a:pPr>
            <a:r>
              <a:rPr lang="en-US" altLang="zh-CN" sz="3200" dirty="0" smtClean="0">
                <a:solidFill>
                  <a:schemeClr val="bg1"/>
                </a:solidFill>
              </a:rPr>
              <a:t> </a:t>
            </a:r>
            <a:r>
              <a:rPr lang="en-US" altLang="zh-CN" sz="3200" dirty="0">
                <a:solidFill>
                  <a:schemeClr val="bg1"/>
                </a:solidFill>
              </a:rPr>
              <a:t>“</a:t>
            </a:r>
            <a:r>
              <a:rPr lang="zh-CN" altLang="zh-CN" sz="3200" dirty="0" smtClean="0">
                <a:solidFill>
                  <a:schemeClr val="bg1"/>
                </a:solidFill>
              </a:rPr>
              <a:t>虽然</a:t>
            </a:r>
            <a:r>
              <a:rPr lang="zh-CN" altLang="zh-CN" sz="3200" dirty="0">
                <a:solidFill>
                  <a:schemeClr val="bg1"/>
                </a:solidFill>
              </a:rPr>
              <a:t>改革开放以来我国整体翻译水平有了很大提高，但仍然跟不上形势的需要。尤其是一些核心政治词汇的翻译很不统一，影响到境外受众的准确理解</a:t>
            </a:r>
            <a:r>
              <a:rPr lang="zh-CN" altLang="zh-CN" sz="3200" dirty="0" smtClean="0">
                <a:solidFill>
                  <a:schemeClr val="bg1"/>
                </a:solidFill>
              </a:rPr>
              <a:t>。</a:t>
            </a:r>
            <a:r>
              <a:rPr lang="zh-CN" altLang="en-US" sz="3200" dirty="0" smtClean="0">
                <a:solidFill>
                  <a:schemeClr val="bg1"/>
                </a:solidFill>
              </a:rPr>
              <a:t>”</a:t>
            </a:r>
            <a:r>
              <a:rPr lang="en-US" altLang="zh-CN" sz="3200" dirty="0" smtClean="0">
                <a:solidFill>
                  <a:schemeClr val="bg1"/>
                </a:solidFill>
              </a:rPr>
              <a:t>(</a:t>
            </a:r>
            <a:r>
              <a:rPr lang="zh-CN" altLang="zh-CN" sz="3200" dirty="0" smtClean="0">
                <a:solidFill>
                  <a:schemeClr val="bg1"/>
                </a:solidFill>
              </a:rPr>
              <a:t>周明伟</a:t>
            </a:r>
            <a:r>
              <a:rPr lang="en-US" altLang="zh-CN" sz="3200" dirty="0" smtClean="0">
                <a:solidFill>
                  <a:schemeClr val="bg1"/>
                </a:solidFill>
              </a:rPr>
              <a:t>, 2011)</a:t>
            </a:r>
            <a:endParaRPr lang="zh-CN" altLang="en-US" sz="3200" dirty="0">
              <a:solidFill>
                <a:schemeClr val="bg1"/>
              </a:solidFill>
            </a:endParaRPr>
          </a:p>
        </p:txBody>
      </p:sp>
    </p:spTree>
    <p:extLst>
      <p:ext uri="{BB962C8B-B14F-4D97-AF65-F5344CB8AC3E}">
        <p14:creationId xmlns:p14="http://schemas.microsoft.com/office/powerpoint/2010/main" val="17953093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50274" y="286449"/>
            <a:ext cx="8486503" cy="562074"/>
          </a:xfrm>
        </p:spPr>
        <p:txBody>
          <a:bodyPr>
            <a:noAutofit/>
          </a:bodyPr>
          <a:lstStyle/>
          <a:p>
            <a:r>
              <a:rPr lang="zh-CN" altLang="en-US" sz="4000" b="1" dirty="0">
                <a:solidFill>
                  <a:srgbClr val="FFC000"/>
                </a:solidFill>
              </a:rPr>
              <a:t>参考文献</a:t>
            </a:r>
          </a:p>
        </p:txBody>
      </p:sp>
      <p:sp>
        <p:nvSpPr>
          <p:cNvPr id="3" name="内容占位符 2"/>
          <p:cNvSpPr>
            <a:spLocks noGrp="1"/>
          </p:cNvSpPr>
          <p:nvPr>
            <p:ph idx="1"/>
          </p:nvPr>
        </p:nvSpPr>
        <p:spPr>
          <a:xfrm>
            <a:off x="622663" y="902027"/>
            <a:ext cx="11151029" cy="5688632"/>
          </a:xfrm>
        </p:spPr>
        <p:txBody>
          <a:bodyPr>
            <a:normAutofit lnSpcReduction="10000"/>
          </a:bodyPr>
          <a:lstStyle/>
          <a:p>
            <a:pPr lvl="0"/>
            <a:r>
              <a:rPr lang="zh-CN" altLang="zh-CN" sz="1400" b="1" dirty="0">
                <a:solidFill>
                  <a:schemeClr val="bg1"/>
                </a:solidFill>
              </a:rPr>
              <a:t>陈明明</a:t>
            </a:r>
            <a:r>
              <a:rPr lang="en-US" altLang="zh-CN" sz="1400" b="1" dirty="0">
                <a:solidFill>
                  <a:schemeClr val="bg1"/>
                </a:solidFill>
              </a:rPr>
              <a:t>.</a:t>
            </a:r>
            <a:r>
              <a:rPr lang="zh-CN" altLang="zh-CN" sz="1400" b="1" dirty="0">
                <a:solidFill>
                  <a:schemeClr val="bg1"/>
                </a:solidFill>
              </a:rPr>
              <a:t>在党政文件翻译中构建融通中外的新概念新范畴新表述</a:t>
            </a:r>
            <a:r>
              <a:rPr lang="en-US" altLang="zh-CN" sz="1400" b="1" dirty="0">
                <a:solidFill>
                  <a:schemeClr val="bg1"/>
                </a:solidFill>
              </a:rPr>
              <a:t>[J].</a:t>
            </a:r>
            <a:r>
              <a:rPr lang="zh-CN" altLang="zh-CN" sz="1400" b="1" dirty="0">
                <a:solidFill>
                  <a:schemeClr val="bg1"/>
                </a:solidFill>
              </a:rPr>
              <a:t>中国翻译，</a:t>
            </a:r>
            <a:r>
              <a:rPr lang="en-US" altLang="zh-CN" sz="1400" b="1" dirty="0">
                <a:solidFill>
                  <a:schemeClr val="bg1"/>
                </a:solidFill>
              </a:rPr>
              <a:t>2014(3):9-10.</a:t>
            </a:r>
            <a:endParaRPr lang="zh-CN" altLang="zh-CN" sz="1400" b="1" dirty="0">
              <a:solidFill>
                <a:schemeClr val="bg1"/>
              </a:solidFill>
            </a:endParaRPr>
          </a:p>
          <a:p>
            <a:pPr lvl="0"/>
            <a:r>
              <a:rPr lang="en-US" altLang="zh-CN" sz="1400" b="1" dirty="0">
                <a:solidFill>
                  <a:schemeClr val="bg1"/>
                </a:solidFill>
              </a:rPr>
              <a:t>[</a:t>
            </a:r>
            <a:r>
              <a:rPr lang="zh-CN" altLang="zh-CN" sz="1400" b="1" dirty="0">
                <a:solidFill>
                  <a:schemeClr val="bg1"/>
                </a:solidFill>
              </a:rPr>
              <a:t>美</a:t>
            </a:r>
            <a:r>
              <a:rPr lang="en-US" altLang="zh-CN" sz="1400" b="1" dirty="0">
                <a:solidFill>
                  <a:schemeClr val="bg1"/>
                </a:solidFill>
              </a:rPr>
              <a:t>]</a:t>
            </a:r>
            <a:r>
              <a:rPr lang="zh-CN" altLang="zh-CN" sz="1400" b="1" dirty="0">
                <a:solidFill>
                  <a:schemeClr val="bg1"/>
                </a:solidFill>
              </a:rPr>
              <a:t>戴维</a:t>
            </a:r>
            <a:r>
              <a:rPr lang="en-US" altLang="zh-CN" sz="1400" b="1" dirty="0">
                <a:solidFill>
                  <a:schemeClr val="bg1"/>
                </a:solidFill>
              </a:rPr>
              <a:t>·H.</a:t>
            </a:r>
            <a:r>
              <a:rPr lang="zh-CN" altLang="zh-CN" sz="1400" b="1" dirty="0">
                <a:solidFill>
                  <a:schemeClr val="bg1"/>
                </a:solidFill>
              </a:rPr>
              <a:t>乔纳森</a:t>
            </a:r>
            <a:r>
              <a:rPr lang="en-US" altLang="zh-CN" sz="1400" b="1" dirty="0">
                <a:solidFill>
                  <a:schemeClr val="bg1"/>
                </a:solidFill>
              </a:rPr>
              <a:t>(David H. </a:t>
            </a:r>
            <a:r>
              <a:rPr lang="en-US" altLang="zh-CN" sz="1400" b="1" dirty="0" err="1">
                <a:solidFill>
                  <a:schemeClr val="bg1"/>
                </a:solidFill>
              </a:rPr>
              <a:t>Jonassen</a:t>
            </a:r>
            <a:r>
              <a:rPr lang="en-US" altLang="zh-CN" sz="1400" b="1" dirty="0">
                <a:solidFill>
                  <a:schemeClr val="bg1"/>
                </a:solidFill>
              </a:rPr>
              <a:t>)</a:t>
            </a:r>
            <a:r>
              <a:rPr lang="zh-CN" altLang="zh-CN" sz="1400" b="1" dirty="0">
                <a:solidFill>
                  <a:schemeClr val="bg1"/>
                </a:solidFill>
              </a:rPr>
              <a:t>主编，郑太年、任友群译</a:t>
            </a:r>
            <a:r>
              <a:rPr lang="en-US" altLang="zh-CN" sz="1400" b="1" dirty="0">
                <a:solidFill>
                  <a:schemeClr val="bg1"/>
                </a:solidFill>
              </a:rPr>
              <a:t>.</a:t>
            </a:r>
            <a:r>
              <a:rPr lang="zh-CN" altLang="zh-CN" sz="1400" b="1" dirty="0">
                <a:solidFill>
                  <a:schemeClr val="bg1"/>
                </a:solidFill>
              </a:rPr>
              <a:t>学习环境的理论基础</a:t>
            </a:r>
            <a:r>
              <a:rPr lang="en-US" altLang="zh-CN" sz="1400" b="1" dirty="0">
                <a:solidFill>
                  <a:schemeClr val="bg1"/>
                </a:solidFill>
              </a:rPr>
              <a:t>[M]. </a:t>
            </a:r>
            <a:r>
              <a:rPr lang="zh-CN" altLang="zh-CN" sz="1400" b="1" dirty="0">
                <a:solidFill>
                  <a:schemeClr val="bg1"/>
                </a:solidFill>
              </a:rPr>
              <a:t>上海：华东师范大学出版社，</a:t>
            </a:r>
            <a:r>
              <a:rPr lang="en-US" altLang="zh-CN" sz="1400" b="1" dirty="0">
                <a:solidFill>
                  <a:schemeClr val="bg1"/>
                </a:solidFill>
              </a:rPr>
              <a:t>2002.</a:t>
            </a:r>
            <a:endParaRPr lang="zh-CN" altLang="zh-CN" sz="1400" b="1" dirty="0">
              <a:solidFill>
                <a:schemeClr val="bg1"/>
              </a:solidFill>
            </a:endParaRPr>
          </a:p>
          <a:p>
            <a:pPr lvl="0"/>
            <a:r>
              <a:rPr lang="zh-CN" altLang="zh-CN" sz="1400" b="1" dirty="0">
                <a:solidFill>
                  <a:schemeClr val="bg1"/>
                </a:solidFill>
              </a:rPr>
              <a:t>黄海军、马可云</a:t>
            </a:r>
            <a:r>
              <a:rPr lang="en-US" altLang="zh-CN" sz="1400" b="1" dirty="0">
                <a:solidFill>
                  <a:schemeClr val="bg1"/>
                </a:solidFill>
              </a:rPr>
              <a:t>.</a:t>
            </a:r>
            <a:r>
              <a:rPr lang="zh-CN" altLang="zh-CN" sz="1400" b="1" dirty="0">
                <a:solidFill>
                  <a:schemeClr val="bg1"/>
                </a:solidFill>
              </a:rPr>
              <a:t>也谈美国主流英文媒体对中国特色词汇采取的翻译策略</a:t>
            </a:r>
            <a:r>
              <a:rPr lang="en-US" altLang="zh-CN" sz="1400" b="1" dirty="0">
                <a:solidFill>
                  <a:schemeClr val="bg1"/>
                </a:solidFill>
              </a:rPr>
              <a:t>[J]. </a:t>
            </a:r>
            <a:r>
              <a:rPr lang="zh-CN" altLang="zh-CN" sz="1400" b="1" dirty="0">
                <a:solidFill>
                  <a:schemeClr val="bg1"/>
                </a:solidFill>
              </a:rPr>
              <a:t>上海翻译</a:t>
            </a:r>
            <a:r>
              <a:rPr lang="en-US" altLang="zh-CN" sz="1400" b="1" dirty="0">
                <a:solidFill>
                  <a:schemeClr val="bg1"/>
                </a:solidFill>
              </a:rPr>
              <a:t>, 2007(3):52-56</a:t>
            </a:r>
            <a:r>
              <a:rPr lang="zh-CN" altLang="zh-CN" sz="1400" b="1" dirty="0">
                <a:solidFill>
                  <a:schemeClr val="bg1"/>
                </a:solidFill>
              </a:rPr>
              <a:t>。</a:t>
            </a:r>
          </a:p>
          <a:p>
            <a:pPr lvl="0"/>
            <a:r>
              <a:rPr lang="zh-CN" altLang="zh-CN" sz="1400" b="1" dirty="0">
                <a:solidFill>
                  <a:schemeClr val="bg1"/>
                </a:solidFill>
              </a:rPr>
              <a:t>黄友义、黄长奇、丁洁</a:t>
            </a:r>
            <a:r>
              <a:rPr lang="en-US" altLang="zh-CN" sz="1400" b="1" dirty="0">
                <a:solidFill>
                  <a:schemeClr val="bg1"/>
                </a:solidFill>
              </a:rPr>
              <a:t>.</a:t>
            </a:r>
            <a:r>
              <a:rPr lang="zh-CN" altLang="zh-CN" sz="1400" b="1" dirty="0">
                <a:solidFill>
                  <a:schemeClr val="bg1"/>
                </a:solidFill>
              </a:rPr>
              <a:t>重视党政文献对外翻译</a:t>
            </a:r>
            <a:r>
              <a:rPr lang="en-US" altLang="zh-CN" sz="1400" b="1" dirty="0">
                <a:solidFill>
                  <a:schemeClr val="bg1"/>
                </a:solidFill>
              </a:rPr>
              <a:t>,</a:t>
            </a:r>
            <a:r>
              <a:rPr lang="zh-CN" altLang="zh-CN" sz="1400" b="1" dirty="0">
                <a:solidFill>
                  <a:schemeClr val="bg1"/>
                </a:solidFill>
              </a:rPr>
              <a:t>加强对外话语体系建设</a:t>
            </a:r>
            <a:r>
              <a:rPr lang="en-US" altLang="zh-CN" sz="1400" b="1" dirty="0">
                <a:solidFill>
                  <a:schemeClr val="bg1"/>
                </a:solidFill>
              </a:rPr>
              <a:t>[J].</a:t>
            </a:r>
            <a:r>
              <a:rPr lang="zh-CN" altLang="zh-CN" sz="1400" b="1" dirty="0">
                <a:solidFill>
                  <a:schemeClr val="bg1"/>
                </a:solidFill>
              </a:rPr>
              <a:t>中国翻译</a:t>
            </a:r>
            <a:r>
              <a:rPr lang="en-US" altLang="zh-CN" sz="1400" b="1" dirty="0">
                <a:solidFill>
                  <a:schemeClr val="bg1"/>
                </a:solidFill>
              </a:rPr>
              <a:t>, 2014(3):5-7.</a:t>
            </a:r>
            <a:endParaRPr lang="zh-CN" altLang="zh-CN" sz="1400" b="1" dirty="0">
              <a:solidFill>
                <a:schemeClr val="bg1"/>
              </a:solidFill>
            </a:endParaRPr>
          </a:p>
          <a:p>
            <a:pPr lvl="0"/>
            <a:r>
              <a:rPr lang="zh-CN" altLang="zh-CN" sz="1400" b="1" dirty="0">
                <a:solidFill>
                  <a:schemeClr val="bg1"/>
                </a:solidFill>
              </a:rPr>
              <a:t>黄友义</a:t>
            </a:r>
            <a:r>
              <a:rPr lang="en-US" altLang="zh-CN" sz="1400" b="1" dirty="0">
                <a:solidFill>
                  <a:schemeClr val="bg1"/>
                </a:solidFill>
              </a:rPr>
              <a:t>.</a:t>
            </a:r>
            <a:r>
              <a:rPr lang="zh-CN" altLang="zh-CN" sz="1400" b="1" dirty="0">
                <a:solidFill>
                  <a:schemeClr val="bg1"/>
                </a:solidFill>
              </a:rPr>
              <a:t>中国站到了国际舞台中央，我们如何翻译</a:t>
            </a:r>
            <a:r>
              <a:rPr lang="en-US" altLang="zh-CN" sz="1400" b="1" dirty="0">
                <a:solidFill>
                  <a:schemeClr val="bg1"/>
                </a:solidFill>
              </a:rPr>
              <a:t>[J].</a:t>
            </a:r>
            <a:r>
              <a:rPr lang="zh-CN" altLang="zh-CN" sz="1400" b="1" dirty="0">
                <a:solidFill>
                  <a:schemeClr val="bg1"/>
                </a:solidFill>
              </a:rPr>
              <a:t>中国翻译，</a:t>
            </a:r>
            <a:r>
              <a:rPr lang="en-US" altLang="zh-CN" sz="1400" b="1" dirty="0">
                <a:solidFill>
                  <a:schemeClr val="bg1"/>
                </a:solidFill>
              </a:rPr>
              <a:t>2015(5):5-7.</a:t>
            </a:r>
            <a:endParaRPr lang="zh-CN" altLang="zh-CN" sz="1400" b="1" dirty="0">
              <a:solidFill>
                <a:schemeClr val="bg1"/>
              </a:solidFill>
            </a:endParaRPr>
          </a:p>
          <a:p>
            <a:pPr lvl="0"/>
            <a:r>
              <a:rPr lang="zh-CN" altLang="zh-CN" sz="1400" b="1" dirty="0">
                <a:solidFill>
                  <a:schemeClr val="bg1"/>
                </a:solidFill>
              </a:rPr>
              <a:t>刘雯、刘笑盈</a:t>
            </a:r>
            <a:r>
              <a:rPr lang="en-US" altLang="zh-CN" sz="1400" b="1" dirty="0">
                <a:solidFill>
                  <a:schemeClr val="bg1"/>
                </a:solidFill>
              </a:rPr>
              <a:t>.2014</a:t>
            </a:r>
            <a:r>
              <a:rPr lang="zh-CN" altLang="zh-CN" sz="1400" b="1" dirty="0">
                <a:solidFill>
                  <a:schemeClr val="bg1"/>
                </a:solidFill>
              </a:rPr>
              <a:t>年中国对外传播研究综述</a:t>
            </a:r>
            <a:r>
              <a:rPr lang="en-US" altLang="zh-CN" sz="1400" b="1" dirty="0">
                <a:solidFill>
                  <a:schemeClr val="bg1"/>
                </a:solidFill>
              </a:rPr>
              <a:t>[J].</a:t>
            </a:r>
            <a:r>
              <a:rPr lang="zh-CN" altLang="zh-CN" sz="1400" b="1" dirty="0">
                <a:solidFill>
                  <a:schemeClr val="bg1"/>
                </a:solidFill>
              </a:rPr>
              <a:t>对外传播，</a:t>
            </a:r>
            <a:r>
              <a:rPr lang="en-US" altLang="zh-CN" sz="1400" b="1" dirty="0">
                <a:solidFill>
                  <a:schemeClr val="bg1"/>
                </a:solidFill>
              </a:rPr>
              <a:t>2015(1):11.</a:t>
            </a:r>
            <a:endParaRPr lang="zh-CN" altLang="zh-CN" sz="1400" b="1" dirty="0">
              <a:solidFill>
                <a:schemeClr val="bg1"/>
              </a:solidFill>
            </a:endParaRPr>
          </a:p>
          <a:p>
            <a:pPr lvl="0"/>
            <a:r>
              <a:rPr lang="en-US" altLang="zh-CN" sz="1400" b="1" dirty="0">
                <a:solidFill>
                  <a:schemeClr val="bg1"/>
                </a:solidFill>
              </a:rPr>
              <a:t>(</a:t>
            </a:r>
            <a:r>
              <a:rPr lang="zh-CN" altLang="zh-CN" sz="1400" b="1" dirty="0">
                <a:solidFill>
                  <a:schemeClr val="bg1"/>
                </a:solidFill>
              </a:rPr>
              <a:t>法</a:t>
            </a:r>
            <a:r>
              <a:rPr lang="en-US" altLang="zh-CN" sz="1400" b="1" dirty="0">
                <a:solidFill>
                  <a:schemeClr val="bg1"/>
                </a:solidFill>
              </a:rPr>
              <a:t>)</a:t>
            </a:r>
            <a:r>
              <a:rPr lang="zh-CN" altLang="zh-CN" sz="1400" b="1" dirty="0">
                <a:solidFill>
                  <a:schemeClr val="bg1"/>
                </a:solidFill>
              </a:rPr>
              <a:t>米歇尔</a:t>
            </a:r>
            <a:r>
              <a:rPr lang="en-US" altLang="zh-CN" sz="1400" b="1" dirty="0">
                <a:solidFill>
                  <a:schemeClr val="bg1"/>
                </a:solidFill>
              </a:rPr>
              <a:t>·</a:t>
            </a:r>
            <a:r>
              <a:rPr lang="zh-CN" altLang="zh-CN" sz="1400" b="1" dirty="0">
                <a:solidFill>
                  <a:schemeClr val="bg1"/>
                </a:solidFill>
              </a:rPr>
              <a:t>福柯著，佘碧平译，性经验史</a:t>
            </a:r>
            <a:r>
              <a:rPr lang="en-US" altLang="zh-CN" sz="1400" b="1" dirty="0">
                <a:solidFill>
                  <a:schemeClr val="bg1"/>
                </a:solidFill>
              </a:rPr>
              <a:t> [M].</a:t>
            </a:r>
            <a:r>
              <a:rPr lang="zh-CN" altLang="zh-CN" sz="1400" b="1" dirty="0">
                <a:solidFill>
                  <a:schemeClr val="bg1"/>
                </a:solidFill>
              </a:rPr>
              <a:t>上海：上海人民出版社，</a:t>
            </a:r>
            <a:r>
              <a:rPr lang="en-US" altLang="zh-CN" sz="1400" b="1" dirty="0">
                <a:solidFill>
                  <a:schemeClr val="bg1"/>
                </a:solidFill>
              </a:rPr>
              <a:t>2000.</a:t>
            </a:r>
            <a:endParaRPr lang="zh-CN" altLang="zh-CN" sz="1400" b="1" dirty="0">
              <a:solidFill>
                <a:schemeClr val="bg1"/>
              </a:solidFill>
            </a:endParaRPr>
          </a:p>
          <a:p>
            <a:pPr lvl="0"/>
            <a:r>
              <a:rPr lang="zh-CN" altLang="zh-CN" sz="1400" b="1" dirty="0">
                <a:solidFill>
                  <a:schemeClr val="bg1"/>
                </a:solidFill>
              </a:rPr>
              <a:t>王弄笙</a:t>
            </a:r>
            <a:r>
              <a:rPr lang="en-US" altLang="zh-CN" sz="1400" b="1" dirty="0">
                <a:solidFill>
                  <a:schemeClr val="bg1"/>
                </a:solidFill>
              </a:rPr>
              <a:t>.</a:t>
            </a:r>
            <a:r>
              <a:rPr lang="zh-CN" altLang="zh-CN" sz="1400" b="1" dirty="0">
                <a:solidFill>
                  <a:schemeClr val="bg1"/>
                </a:solidFill>
              </a:rPr>
              <a:t>十六大报告汉英翻译的几点思考</a:t>
            </a:r>
            <a:r>
              <a:rPr lang="en-US" altLang="zh-CN" sz="1400" b="1" dirty="0">
                <a:solidFill>
                  <a:schemeClr val="bg1"/>
                </a:solidFill>
              </a:rPr>
              <a:t>[J].</a:t>
            </a:r>
            <a:r>
              <a:rPr lang="zh-CN" altLang="zh-CN" sz="1400" b="1" dirty="0">
                <a:solidFill>
                  <a:schemeClr val="bg1"/>
                </a:solidFill>
              </a:rPr>
              <a:t>中国翻译，</a:t>
            </a:r>
            <a:r>
              <a:rPr lang="en-US" altLang="zh-CN" sz="1400" b="1" dirty="0">
                <a:solidFill>
                  <a:schemeClr val="bg1"/>
                </a:solidFill>
              </a:rPr>
              <a:t>2004(1):56-59.</a:t>
            </a:r>
            <a:endParaRPr lang="zh-CN" altLang="zh-CN" sz="1400" b="1" dirty="0">
              <a:solidFill>
                <a:schemeClr val="bg1"/>
              </a:solidFill>
            </a:endParaRPr>
          </a:p>
          <a:p>
            <a:pPr lvl="0"/>
            <a:r>
              <a:rPr lang="zh-CN" altLang="zh-CN" sz="1400" b="1" dirty="0">
                <a:solidFill>
                  <a:schemeClr val="bg1"/>
                </a:solidFill>
              </a:rPr>
              <a:t>王平兴</a:t>
            </a:r>
            <a:r>
              <a:rPr lang="en-US" altLang="zh-CN" sz="1400" b="1" dirty="0">
                <a:solidFill>
                  <a:schemeClr val="bg1"/>
                </a:solidFill>
              </a:rPr>
              <a:t>.</a:t>
            </a:r>
            <a:r>
              <a:rPr lang="zh-CN" altLang="zh-CN" sz="1400" b="1" dirty="0">
                <a:solidFill>
                  <a:schemeClr val="bg1"/>
                </a:solidFill>
              </a:rPr>
              <a:t>对外传播符号转换与重要词语翻译</a:t>
            </a:r>
            <a:r>
              <a:rPr lang="en-US" altLang="zh-CN" sz="1400" b="1" dirty="0">
                <a:solidFill>
                  <a:schemeClr val="bg1"/>
                </a:solidFill>
              </a:rPr>
              <a:t>[J]. </a:t>
            </a:r>
            <a:r>
              <a:rPr lang="zh-CN" altLang="zh-CN" sz="1400" b="1" dirty="0">
                <a:solidFill>
                  <a:schemeClr val="bg1"/>
                </a:solidFill>
              </a:rPr>
              <a:t>中国翻译，</a:t>
            </a:r>
            <a:r>
              <a:rPr lang="en-US" altLang="zh-CN" sz="1400" b="1" dirty="0">
                <a:solidFill>
                  <a:schemeClr val="bg1"/>
                </a:solidFill>
              </a:rPr>
              <a:t>2010(1):71-73.</a:t>
            </a:r>
            <a:endParaRPr lang="zh-CN" altLang="zh-CN" sz="1400" b="1" dirty="0">
              <a:solidFill>
                <a:schemeClr val="bg1"/>
              </a:solidFill>
            </a:endParaRPr>
          </a:p>
          <a:p>
            <a:pPr lvl="0"/>
            <a:r>
              <a:rPr lang="zh-CN" altLang="zh-CN" sz="1400" b="1" dirty="0">
                <a:solidFill>
                  <a:schemeClr val="bg1"/>
                </a:solidFill>
              </a:rPr>
              <a:t>王平兴</a:t>
            </a:r>
            <a:r>
              <a:rPr lang="en-US" altLang="zh-CN" sz="1400" b="1" dirty="0">
                <a:solidFill>
                  <a:schemeClr val="bg1"/>
                </a:solidFill>
              </a:rPr>
              <a:t>.</a:t>
            </a:r>
            <a:r>
              <a:rPr lang="zh-CN" altLang="zh-CN" sz="1400" b="1" dirty="0">
                <a:solidFill>
                  <a:schemeClr val="bg1"/>
                </a:solidFill>
              </a:rPr>
              <a:t>政治文献翻译新探索</a:t>
            </a:r>
            <a:r>
              <a:rPr lang="en-US" altLang="zh-CN" sz="1400" b="1" dirty="0">
                <a:solidFill>
                  <a:schemeClr val="bg1"/>
                </a:solidFill>
              </a:rPr>
              <a:t>----</a:t>
            </a:r>
            <a:r>
              <a:rPr lang="zh-CN" altLang="zh-CN" sz="1400" b="1" dirty="0">
                <a:solidFill>
                  <a:schemeClr val="bg1"/>
                </a:solidFill>
              </a:rPr>
              <a:t>十七大文件翻译体会</a:t>
            </a:r>
            <a:r>
              <a:rPr lang="en-US" altLang="zh-CN" sz="1400" b="1" dirty="0">
                <a:solidFill>
                  <a:schemeClr val="bg1"/>
                </a:solidFill>
              </a:rPr>
              <a:t>[J]. </a:t>
            </a:r>
            <a:r>
              <a:rPr lang="zh-CN" altLang="zh-CN" sz="1400" b="1" dirty="0">
                <a:solidFill>
                  <a:schemeClr val="bg1"/>
                </a:solidFill>
              </a:rPr>
              <a:t>中国翻译，</a:t>
            </a:r>
            <a:r>
              <a:rPr lang="en-US" altLang="zh-CN" sz="1400" b="1" dirty="0">
                <a:solidFill>
                  <a:schemeClr val="bg1"/>
                </a:solidFill>
              </a:rPr>
              <a:t>2008(1):45-50.</a:t>
            </a:r>
            <a:endParaRPr lang="zh-CN" altLang="zh-CN" sz="1400" b="1" dirty="0">
              <a:solidFill>
                <a:schemeClr val="bg1"/>
              </a:solidFill>
            </a:endParaRPr>
          </a:p>
          <a:p>
            <a:pPr lvl="0"/>
            <a:r>
              <a:rPr lang="zh-CN" altLang="zh-CN" sz="1400" b="1" dirty="0">
                <a:solidFill>
                  <a:schemeClr val="bg1"/>
                </a:solidFill>
              </a:rPr>
              <a:t>杨明星</a:t>
            </a:r>
            <a:r>
              <a:rPr lang="en-US" altLang="zh-CN" sz="1400" b="1" dirty="0">
                <a:solidFill>
                  <a:schemeClr val="bg1"/>
                </a:solidFill>
              </a:rPr>
              <a:t>.“</a:t>
            </a:r>
            <a:r>
              <a:rPr lang="zh-CN" altLang="zh-CN" sz="1400" b="1" dirty="0">
                <a:solidFill>
                  <a:schemeClr val="bg1"/>
                </a:solidFill>
              </a:rPr>
              <a:t>新型大国关系</a:t>
            </a:r>
            <a:r>
              <a:rPr lang="en-US" altLang="zh-CN" sz="1400" b="1" dirty="0">
                <a:solidFill>
                  <a:schemeClr val="bg1"/>
                </a:solidFill>
              </a:rPr>
              <a:t>”</a:t>
            </a:r>
            <a:r>
              <a:rPr lang="zh-CN" altLang="zh-CN" sz="1400" b="1" dirty="0">
                <a:solidFill>
                  <a:schemeClr val="bg1"/>
                </a:solidFill>
              </a:rPr>
              <a:t>的创新译法及其现实意义</a:t>
            </a:r>
            <a:r>
              <a:rPr lang="en-US" altLang="zh-CN" sz="1400" b="1" dirty="0">
                <a:solidFill>
                  <a:schemeClr val="bg1"/>
                </a:solidFill>
              </a:rPr>
              <a:t>[J].</a:t>
            </a:r>
            <a:r>
              <a:rPr lang="zh-CN" altLang="zh-CN" sz="1400" b="1" dirty="0">
                <a:solidFill>
                  <a:schemeClr val="bg1"/>
                </a:solidFill>
              </a:rPr>
              <a:t>中国翻译，</a:t>
            </a:r>
            <a:r>
              <a:rPr lang="en-US" altLang="zh-CN" sz="1400" b="1" dirty="0">
                <a:solidFill>
                  <a:schemeClr val="bg1"/>
                </a:solidFill>
              </a:rPr>
              <a:t>2015(1):101-104.</a:t>
            </a:r>
            <a:endParaRPr lang="zh-CN" altLang="zh-CN" sz="1400" b="1" dirty="0">
              <a:solidFill>
                <a:schemeClr val="bg1"/>
              </a:solidFill>
            </a:endParaRPr>
          </a:p>
          <a:p>
            <a:pPr lvl="0"/>
            <a:r>
              <a:rPr lang="en-US" altLang="zh-CN" sz="1400" b="1" dirty="0">
                <a:solidFill>
                  <a:schemeClr val="bg1"/>
                </a:solidFill>
              </a:rPr>
              <a:t>(</a:t>
            </a:r>
            <a:r>
              <a:rPr lang="zh-CN" altLang="zh-CN" sz="1400" b="1" dirty="0">
                <a:solidFill>
                  <a:schemeClr val="bg1"/>
                </a:solidFill>
              </a:rPr>
              <a:t>瑞士</a:t>
            </a:r>
            <a:r>
              <a:rPr lang="en-US" altLang="zh-CN" sz="1400" b="1" dirty="0">
                <a:solidFill>
                  <a:schemeClr val="bg1"/>
                </a:solidFill>
              </a:rPr>
              <a:t>)</a:t>
            </a:r>
            <a:r>
              <a:rPr lang="zh-CN" altLang="zh-CN" sz="1400" b="1" dirty="0">
                <a:solidFill>
                  <a:schemeClr val="bg1"/>
                </a:solidFill>
              </a:rPr>
              <a:t>英海尔德</a:t>
            </a:r>
            <a:r>
              <a:rPr lang="en-US" altLang="zh-CN" sz="1400" b="1" dirty="0">
                <a:solidFill>
                  <a:schemeClr val="bg1"/>
                </a:solidFill>
              </a:rPr>
              <a:t>(</a:t>
            </a:r>
            <a:r>
              <a:rPr lang="en-US" altLang="zh-CN" sz="1400" b="1" dirty="0" err="1">
                <a:solidFill>
                  <a:schemeClr val="bg1"/>
                </a:solidFill>
              </a:rPr>
              <a:t>Eisterhold</a:t>
            </a:r>
            <a:r>
              <a:rPr lang="en-US" altLang="zh-CN" sz="1400" b="1" dirty="0">
                <a:solidFill>
                  <a:schemeClr val="bg1"/>
                </a:solidFill>
              </a:rPr>
              <a:t>, G. C.)</a:t>
            </a:r>
            <a:r>
              <a:rPr lang="zh-CN" altLang="zh-CN" sz="1400" b="1" dirty="0">
                <a:solidFill>
                  <a:schemeClr val="bg1"/>
                </a:solidFill>
              </a:rPr>
              <a:t>：发生认识论与发展心理学</a:t>
            </a:r>
            <a:r>
              <a:rPr lang="en-US" altLang="zh-CN" sz="1400" b="1" dirty="0">
                <a:solidFill>
                  <a:schemeClr val="bg1"/>
                </a:solidFill>
              </a:rPr>
              <a:t>[A]. </a:t>
            </a:r>
            <a:r>
              <a:rPr lang="zh-CN" altLang="zh-CN" sz="1400" b="1" dirty="0">
                <a:solidFill>
                  <a:schemeClr val="bg1"/>
                </a:solidFill>
              </a:rPr>
              <a:t>高觉敷编</a:t>
            </a:r>
            <a:r>
              <a:rPr lang="en-US" altLang="zh-CN" sz="1400" b="1" dirty="0">
                <a:solidFill>
                  <a:schemeClr val="bg1"/>
                </a:solidFill>
              </a:rPr>
              <a:t>.</a:t>
            </a:r>
            <a:r>
              <a:rPr lang="zh-CN" altLang="zh-CN" sz="1400" b="1" dirty="0">
                <a:solidFill>
                  <a:schemeClr val="bg1"/>
                </a:solidFill>
              </a:rPr>
              <a:t>西方心理学的新发展</a:t>
            </a:r>
            <a:r>
              <a:rPr lang="en-US" altLang="zh-CN" sz="1400" b="1" dirty="0">
                <a:solidFill>
                  <a:schemeClr val="bg1"/>
                </a:solidFill>
              </a:rPr>
              <a:t>[C].</a:t>
            </a:r>
            <a:r>
              <a:rPr lang="zh-CN" altLang="zh-CN" sz="1400" b="1" dirty="0">
                <a:solidFill>
                  <a:schemeClr val="bg1"/>
                </a:solidFill>
              </a:rPr>
              <a:t>北京：人民教育出版社，</a:t>
            </a:r>
            <a:r>
              <a:rPr lang="en-US" altLang="zh-CN" sz="1400" b="1" dirty="0">
                <a:solidFill>
                  <a:schemeClr val="bg1"/>
                </a:solidFill>
              </a:rPr>
              <a:t>1987:10. </a:t>
            </a:r>
            <a:endParaRPr lang="zh-CN" altLang="zh-CN" sz="1400" b="1" dirty="0">
              <a:solidFill>
                <a:schemeClr val="bg1"/>
              </a:solidFill>
            </a:endParaRPr>
          </a:p>
          <a:p>
            <a:pPr lvl="0"/>
            <a:r>
              <a:rPr lang="en-US" altLang="zh-CN" sz="1400" b="1" dirty="0">
                <a:solidFill>
                  <a:schemeClr val="bg1"/>
                </a:solidFill>
              </a:rPr>
              <a:t>Anderson, R. C. &amp; Pearson, P. D. A schema-theoretic view of basic process in reading comprehension[</a:t>
            </a:r>
            <a:r>
              <a:rPr lang="zh-CN" altLang="zh-CN" sz="1400" b="1" dirty="0">
                <a:solidFill>
                  <a:schemeClr val="bg1"/>
                </a:solidFill>
              </a:rPr>
              <a:t>Ａ</a:t>
            </a:r>
            <a:r>
              <a:rPr lang="en-US" altLang="zh-CN" sz="1400" b="1" dirty="0">
                <a:solidFill>
                  <a:schemeClr val="bg1"/>
                </a:solidFill>
              </a:rPr>
              <a:t>]. In P. D. Pearson , R. Barr, M. </a:t>
            </a:r>
            <a:r>
              <a:rPr lang="en-US" altLang="zh-CN" sz="1400" b="1" dirty="0" err="1">
                <a:solidFill>
                  <a:schemeClr val="bg1"/>
                </a:solidFill>
              </a:rPr>
              <a:t>Kamil</a:t>
            </a:r>
            <a:r>
              <a:rPr lang="en-US" altLang="zh-CN" sz="1400" b="1" dirty="0">
                <a:solidFill>
                  <a:schemeClr val="bg1"/>
                </a:solidFill>
              </a:rPr>
              <a:t>, and P. </a:t>
            </a:r>
            <a:r>
              <a:rPr lang="en-US" altLang="zh-CN" sz="1400" b="1" dirty="0" err="1">
                <a:solidFill>
                  <a:schemeClr val="bg1"/>
                </a:solidFill>
              </a:rPr>
              <a:t>Mosenthal</a:t>
            </a:r>
            <a:r>
              <a:rPr lang="en-US" altLang="zh-CN" sz="1400" b="1" dirty="0">
                <a:solidFill>
                  <a:schemeClr val="bg1"/>
                </a:solidFill>
              </a:rPr>
              <a:t> (ed.)</a:t>
            </a:r>
            <a:r>
              <a:rPr lang="en-US" altLang="zh-CN" sz="1400" b="1" i="1" dirty="0">
                <a:solidFill>
                  <a:schemeClr val="bg1"/>
                </a:solidFill>
              </a:rPr>
              <a:t>Handbook of Reading Research,1</a:t>
            </a:r>
            <a:r>
              <a:rPr lang="en-US" altLang="zh-CN" sz="1400" b="1" dirty="0">
                <a:solidFill>
                  <a:schemeClr val="bg1"/>
                </a:solidFill>
              </a:rPr>
              <a:t>[C]. White Plains, N.Y: Longman,1984:225-291. </a:t>
            </a:r>
            <a:endParaRPr lang="zh-CN" altLang="zh-CN" sz="1400" b="1" dirty="0">
              <a:solidFill>
                <a:schemeClr val="bg1"/>
              </a:solidFill>
            </a:endParaRPr>
          </a:p>
          <a:p>
            <a:pPr lvl="0"/>
            <a:r>
              <a:rPr lang="en-US" altLang="zh-CN" sz="1400" b="1" dirty="0">
                <a:solidFill>
                  <a:schemeClr val="bg1"/>
                </a:solidFill>
              </a:rPr>
              <a:t>Carrel, P. L. &amp; </a:t>
            </a:r>
            <a:r>
              <a:rPr lang="en-US" altLang="zh-CN" sz="1400" b="1" dirty="0" err="1">
                <a:solidFill>
                  <a:schemeClr val="bg1"/>
                </a:solidFill>
              </a:rPr>
              <a:t>Eisterhold</a:t>
            </a:r>
            <a:r>
              <a:rPr lang="en-US" altLang="zh-CN" sz="1400" b="1" dirty="0">
                <a:solidFill>
                  <a:schemeClr val="bg1"/>
                </a:solidFill>
              </a:rPr>
              <a:t>, G. C. Scheme Theory and ESL Reading [J]. </a:t>
            </a:r>
            <a:r>
              <a:rPr lang="en-US" altLang="zh-CN" sz="1400" b="1" i="1" dirty="0">
                <a:solidFill>
                  <a:schemeClr val="bg1"/>
                </a:solidFill>
              </a:rPr>
              <a:t>TESOL</a:t>
            </a:r>
            <a:r>
              <a:rPr lang="en-US" altLang="zh-CN" sz="1400" b="1" dirty="0">
                <a:solidFill>
                  <a:schemeClr val="bg1"/>
                </a:solidFill>
              </a:rPr>
              <a:t>, 1983, 17(4):553-573.</a:t>
            </a:r>
            <a:endParaRPr lang="zh-CN" altLang="zh-CN" sz="1400" b="1" dirty="0">
              <a:solidFill>
                <a:schemeClr val="bg1"/>
              </a:solidFill>
            </a:endParaRPr>
          </a:p>
          <a:p>
            <a:pPr lvl="0"/>
            <a:r>
              <a:rPr lang="en-US" altLang="zh-CN" sz="1400" b="1" dirty="0">
                <a:solidFill>
                  <a:schemeClr val="bg1"/>
                </a:solidFill>
              </a:rPr>
              <a:t>Nida, E A. </a:t>
            </a:r>
            <a:r>
              <a:rPr lang="en-US" altLang="zh-CN" sz="1400" b="1" i="1" dirty="0">
                <a:solidFill>
                  <a:schemeClr val="bg1"/>
                </a:solidFill>
              </a:rPr>
              <a:t>Language, Culture and Translating</a:t>
            </a:r>
            <a:r>
              <a:rPr lang="en-US" altLang="zh-CN" sz="1400" b="1" dirty="0">
                <a:solidFill>
                  <a:schemeClr val="bg1"/>
                </a:solidFill>
              </a:rPr>
              <a:t> [M]. Shanghai: Shanghai Foreign Language Education Press, 1993.</a:t>
            </a:r>
            <a:endParaRPr lang="zh-CN" altLang="zh-CN" sz="1400" b="1" dirty="0">
              <a:solidFill>
                <a:schemeClr val="bg1"/>
              </a:solidFill>
            </a:endParaRPr>
          </a:p>
          <a:p>
            <a:pPr lvl="0"/>
            <a:r>
              <a:rPr lang="en-US" altLang="zh-CN" sz="1400" b="1" dirty="0">
                <a:solidFill>
                  <a:schemeClr val="bg1"/>
                </a:solidFill>
                <a:hlinkClick r:id="rId2"/>
              </a:rPr>
              <a:t>Piaget</a:t>
            </a:r>
            <a:r>
              <a:rPr lang="en-US" altLang="zh-CN" sz="1400" b="1" dirty="0">
                <a:solidFill>
                  <a:schemeClr val="bg1"/>
                </a:solidFill>
              </a:rPr>
              <a:t>. J. &amp; </a:t>
            </a:r>
            <a:r>
              <a:rPr lang="en-US" altLang="zh-CN" sz="1400" b="1" dirty="0" err="1">
                <a:solidFill>
                  <a:schemeClr val="bg1"/>
                </a:solidFill>
                <a:hlinkClick r:id="rId3"/>
              </a:rPr>
              <a:t>Inhelder</a:t>
            </a:r>
            <a:r>
              <a:rPr lang="en-US" altLang="zh-CN" sz="1400" b="1" dirty="0">
                <a:solidFill>
                  <a:schemeClr val="bg1"/>
                </a:solidFill>
              </a:rPr>
              <a:t> .B. </a:t>
            </a:r>
            <a:r>
              <a:rPr lang="en-US" altLang="zh-CN" sz="1400" b="1" i="1" dirty="0">
                <a:solidFill>
                  <a:schemeClr val="bg1"/>
                </a:solidFill>
              </a:rPr>
              <a:t>The Psychology Of the Child</a:t>
            </a:r>
            <a:r>
              <a:rPr lang="en-US" altLang="zh-CN" sz="1400" b="1" dirty="0">
                <a:solidFill>
                  <a:schemeClr val="bg1"/>
                </a:solidFill>
              </a:rPr>
              <a:t>[M]. 2nd edition, New York: Basic Books,1969.  </a:t>
            </a:r>
            <a:endParaRPr lang="zh-CN" altLang="zh-CN" sz="1400" b="1" dirty="0">
              <a:solidFill>
                <a:schemeClr val="bg1"/>
              </a:solidFill>
            </a:endParaRPr>
          </a:p>
          <a:p>
            <a:pPr lvl="0"/>
            <a:r>
              <a:rPr lang="en-US" altLang="zh-CN" sz="1400" b="1" dirty="0">
                <a:solidFill>
                  <a:schemeClr val="bg1"/>
                </a:solidFill>
              </a:rPr>
              <a:t>Venuti , L.</a:t>
            </a:r>
            <a:r>
              <a:rPr lang="en-US" altLang="zh-CN" sz="1400" b="1" i="1" dirty="0">
                <a:solidFill>
                  <a:schemeClr val="bg1"/>
                </a:solidFill>
              </a:rPr>
              <a:t> The Scandals of Translation: Towards an Ethics of Difference</a:t>
            </a:r>
            <a:r>
              <a:rPr lang="en-US" altLang="zh-CN" sz="1400" b="1" dirty="0">
                <a:solidFill>
                  <a:schemeClr val="bg1"/>
                </a:solidFill>
              </a:rPr>
              <a:t> [M]. Abingdon, Oxon, U.K.:</a:t>
            </a:r>
            <a:r>
              <a:rPr lang="en-US" altLang="zh-CN" sz="1400" b="1" u="sng" dirty="0">
                <a:solidFill>
                  <a:schemeClr val="bg1"/>
                </a:solidFill>
              </a:rPr>
              <a:t> </a:t>
            </a:r>
            <a:r>
              <a:rPr lang="en-US" altLang="zh-CN" sz="1400" b="1" dirty="0">
                <a:solidFill>
                  <a:schemeClr val="bg1"/>
                </a:solidFill>
              </a:rPr>
              <a:t>Routledge ,1998. </a:t>
            </a:r>
            <a:endParaRPr lang="zh-CN" altLang="zh-CN" sz="1400" b="1" dirty="0">
              <a:solidFill>
                <a:schemeClr val="bg1"/>
              </a:solidFill>
            </a:endParaRPr>
          </a:p>
          <a:p>
            <a:pPr lvl="0"/>
            <a:r>
              <a:rPr lang="en-US" altLang="zh-CN" sz="1400" b="1" dirty="0">
                <a:solidFill>
                  <a:schemeClr val="bg1"/>
                </a:solidFill>
              </a:rPr>
              <a:t>Venuti , L. </a:t>
            </a:r>
            <a:r>
              <a:rPr lang="en-US" altLang="zh-CN" sz="1400" b="1" i="1" dirty="0">
                <a:solidFill>
                  <a:schemeClr val="bg1"/>
                </a:solidFill>
              </a:rPr>
              <a:t>The Translation's Invisibility: A History of Translation</a:t>
            </a:r>
            <a:r>
              <a:rPr lang="en-US" altLang="zh-CN" sz="1400" b="1" dirty="0">
                <a:solidFill>
                  <a:schemeClr val="bg1"/>
                </a:solidFill>
              </a:rPr>
              <a:t>[M]. Abingdon, Oxon, U.K.:</a:t>
            </a:r>
            <a:r>
              <a:rPr lang="en-US" altLang="zh-CN" sz="1400" b="1" u="sng" dirty="0">
                <a:solidFill>
                  <a:schemeClr val="bg1"/>
                </a:solidFill>
              </a:rPr>
              <a:t> </a:t>
            </a:r>
            <a:r>
              <a:rPr lang="en-US" altLang="zh-CN" sz="1400" b="1" dirty="0">
                <a:solidFill>
                  <a:schemeClr val="bg1"/>
                </a:solidFill>
              </a:rPr>
              <a:t>Routledge ,1995</a:t>
            </a:r>
            <a:r>
              <a:rPr lang="en-US" altLang="zh-CN" sz="1400" b="1" dirty="0" smtClean="0">
                <a:solidFill>
                  <a:schemeClr val="bg1"/>
                </a:solidFill>
              </a:rPr>
              <a:t>.</a:t>
            </a:r>
            <a:endParaRPr lang="zh-CN" altLang="zh-CN" sz="1400" b="1" dirty="0">
              <a:solidFill>
                <a:schemeClr val="bg1"/>
              </a:solidFill>
            </a:endParaRPr>
          </a:p>
        </p:txBody>
      </p:sp>
    </p:spTree>
    <p:extLst>
      <p:ext uri="{BB962C8B-B14F-4D97-AF65-F5344CB8AC3E}">
        <p14:creationId xmlns:p14="http://schemas.microsoft.com/office/powerpoint/2010/main" val="11861304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p:cNvPicPr>
            <a:picLocks noChangeAspect="1"/>
          </p:cNvPicPr>
          <p:nvPr/>
        </p:nvPicPr>
        <p:blipFill>
          <a:blip r:embed="rId2">
            <a:extLst>
              <a:ext uri="{28A0092B-C50C-407E-A947-70E740481C1C}">
                <a14:useLocalDpi xmlns:a14="http://schemas.microsoft.com/office/drawing/2010/main" val="0"/>
              </a:ext>
            </a:extLst>
          </a:blip>
          <a:srcRect l="104" t="39821" r="-104" b="9221"/>
          <a:stretch>
            <a:fillRect/>
          </a:stretch>
        </p:blipFill>
        <p:spPr bwMode="auto">
          <a:xfrm>
            <a:off x="0" y="0"/>
            <a:ext cx="12192000" cy="414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25760" y="4140201"/>
            <a:ext cx="12299325" cy="2514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Text Box 2"/>
          <p:cNvSpPr txBox="1">
            <a:spLocks noChangeArrowheads="1"/>
          </p:cNvSpPr>
          <p:nvPr/>
        </p:nvSpPr>
        <p:spPr bwMode="auto">
          <a:xfrm>
            <a:off x="367937" y="4795519"/>
            <a:ext cx="1124711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44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谢谢大家！</a:t>
            </a:r>
          </a:p>
        </p:txBody>
      </p:sp>
      <p:sp>
        <p:nvSpPr>
          <p:cNvPr id="5" name="副标题 4"/>
          <p:cNvSpPr txBox="1">
            <a:spLocks/>
          </p:cNvSpPr>
          <p:nvPr/>
        </p:nvSpPr>
        <p:spPr>
          <a:xfrm>
            <a:off x="3211284" y="5946007"/>
            <a:ext cx="8534400" cy="526189"/>
          </a:xfrm>
          <a:prstGeom prst="rect">
            <a:avLst/>
          </a:prstGeom>
        </p:spPr>
        <p:txBody>
          <a:bodyPr>
            <a:normAutofit fontScale="92500" lnSpcReduction="20000"/>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4000" dirty="0" smtClean="0">
                <a:solidFill>
                  <a:schemeClr val="bg1"/>
                </a:solidFill>
                <a:latin typeface="Times New Roman" panose="02020603050405020304" pitchFamily="18" charset="0"/>
                <a:ea typeface="Gungsuh" panose="02030600000101010101" pitchFamily="18" charset="-127"/>
                <a:cs typeface="Times New Roman" panose="02020603050405020304" pitchFamily="18" charset="0"/>
              </a:rPr>
              <a:t>wldou@english.ecnu.edu.cn</a:t>
            </a:r>
            <a:endParaRPr lang="zh-CN" altLang="en-US" sz="4000" dirty="0">
              <a:solidFill>
                <a:schemeClr val="bg1"/>
              </a:solidFill>
              <a:latin typeface="Times New Roman" panose="02020603050405020304" pitchFamily="18" charset="0"/>
              <a:ea typeface="Gungsuh"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val="405775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850106"/>
          </a:xfrm>
        </p:spPr>
        <p:txBody>
          <a:bodyPr>
            <a:normAutofit/>
          </a:bodyPr>
          <a:lstStyle/>
          <a:p>
            <a:r>
              <a:rPr lang="zh-CN" altLang="en-US" b="1" dirty="0">
                <a:solidFill>
                  <a:srgbClr val="FFC000"/>
                </a:solidFill>
              </a:rPr>
              <a:t>一、研究背景</a:t>
            </a:r>
          </a:p>
        </p:txBody>
      </p:sp>
      <p:sp>
        <p:nvSpPr>
          <p:cNvPr id="3" name="内容占位符 2"/>
          <p:cNvSpPr>
            <a:spLocks noGrp="1"/>
          </p:cNvSpPr>
          <p:nvPr>
            <p:ph idx="1"/>
          </p:nvPr>
        </p:nvSpPr>
        <p:spPr>
          <a:xfrm>
            <a:off x="859361" y="1131763"/>
            <a:ext cx="11093154" cy="504055"/>
          </a:xfrm>
        </p:spPr>
        <p:txBody>
          <a:bodyPr>
            <a:noAutofit/>
          </a:bodyPr>
          <a:lstStyle/>
          <a:p>
            <a:pPr marL="0" indent="0">
              <a:buNone/>
            </a:pPr>
            <a:r>
              <a:rPr lang="en-US" altLang="zh-CN" b="1" dirty="0" smtClean="0">
                <a:solidFill>
                  <a:schemeClr val="bg1"/>
                </a:solidFill>
              </a:rPr>
              <a:t>2014</a:t>
            </a:r>
            <a:r>
              <a:rPr lang="zh-CN" altLang="en-US" b="1" dirty="0" smtClean="0">
                <a:solidFill>
                  <a:schemeClr val="bg1"/>
                </a:solidFill>
              </a:rPr>
              <a:t>年底</a:t>
            </a:r>
            <a:r>
              <a:rPr lang="zh-CN" altLang="zh-CN" b="1" dirty="0" smtClean="0">
                <a:solidFill>
                  <a:schemeClr val="bg1"/>
                </a:solidFill>
              </a:rPr>
              <a:t>中国</a:t>
            </a:r>
            <a:r>
              <a:rPr lang="zh-CN" altLang="zh-CN" b="1" dirty="0">
                <a:solidFill>
                  <a:schemeClr val="bg1"/>
                </a:solidFill>
              </a:rPr>
              <a:t>翻译研究院建立了“中国关键词”多语新闻发布</a:t>
            </a:r>
            <a:r>
              <a:rPr lang="zh-CN" altLang="zh-CN" b="1" dirty="0" smtClean="0">
                <a:solidFill>
                  <a:schemeClr val="bg1"/>
                </a:solidFill>
              </a:rPr>
              <a:t>平台</a:t>
            </a:r>
            <a:endParaRPr lang="en-US" altLang="zh-CN" b="1" dirty="0" smtClean="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900" y="1635818"/>
            <a:ext cx="9204241" cy="3602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0" y="5400319"/>
            <a:ext cx="12192000" cy="1200329"/>
          </a:xfrm>
          <a:prstGeom prst="rect">
            <a:avLst/>
          </a:prstGeom>
        </p:spPr>
        <p:txBody>
          <a:bodyPr wrap="square">
            <a:spAutoFit/>
          </a:bodyPr>
          <a:lstStyle/>
          <a:p>
            <a:r>
              <a:rPr lang="en-US" altLang="zh-CN" sz="2400" b="1" dirty="0">
                <a:solidFill>
                  <a:schemeClr val="bg1"/>
                </a:solidFill>
              </a:rPr>
              <a:t>2016</a:t>
            </a:r>
            <a:r>
              <a:rPr lang="zh-CN" altLang="zh-CN" sz="2400" b="1" dirty="0">
                <a:solidFill>
                  <a:schemeClr val="bg1"/>
                </a:solidFill>
              </a:rPr>
              <a:t>年</a:t>
            </a:r>
            <a:r>
              <a:rPr lang="en-US" altLang="zh-CN" sz="2400" b="1" dirty="0" smtClean="0">
                <a:solidFill>
                  <a:schemeClr val="bg1"/>
                </a:solidFill>
              </a:rPr>
              <a:t>1000</a:t>
            </a:r>
            <a:r>
              <a:rPr lang="zh-CN" altLang="zh-CN" sz="2400" b="1" dirty="0" smtClean="0">
                <a:solidFill>
                  <a:schemeClr val="bg1"/>
                </a:solidFill>
              </a:rPr>
              <a:t>册《</a:t>
            </a:r>
            <a:r>
              <a:rPr lang="zh-CN" altLang="zh-CN" sz="2400" b="1" dirty="0">
                <a:solidFill>
                  <a:schemeClr val="bg1"/>
                </a:solidFill>
              </a:rPr>
              <a:t>中国关键词</a:t>
            </a:r>
            <a:r>
              <a:rPr lang="en-US" altLang="zh-CN" sz="2400" b="1" dirty="0">
                <a:solidFill>
                  <a:schemeClr val="bg1"/>
                </a:solidFill>
              </a:rPr>
              <a:t>—</a:t>
            </a:r>
            <a:r>
              <a:rPr lang="zh-CN" altLang="zh-CN" sz="2400" b="1" dirty="0">
                <a:solidFill>
                  <a:schemeClr val="bg1"/>
                </a:solidFill>
              </a:rPr>
              <a:t>权威解读当代中国》亮相</a:t>
            </a:r>
            <a:r>
              <a:rPr lang="zh-CN" altLang="zh-CN" sz="2400" b="1" dirty="0" smtClean="0">
                <a:solidFill>
                  <a:schemeClr val="bg1"/>
                </a:solidFill>
              </a:rPr>
              <a:t>于两会</a:t>
            </a:r>
            <a:r>
              <a:rPr lang="zh-CN" altLang="zh-CN" sz="2400" b="1" dirty="0">
                <a:solidFill>
                  <a:schemeClr val="bg1"/>
                </a:solidFill>
              </a:rPr>
              <a:t>新闻</a:t>
            </a:r>
            <a:r>
              <a:rPr lang="zh-CN" altLang="zh-CN" sz="2400" b="1" dirty="0" smtClean="0">
                <a:solidFill>
                  <a:schemeClr val="bg1"/>
                </a:solidFill>
              </a:rPr>
              <a:t>中心</a:t>
            </a:r>
            <a:r>
              <a:rPr lang="zh-CN" altLang="en-US" sz="2400" b="1" dirty="0" smtClean="0">
                <a:solidFill>
                  <a:schemeClr val="bg1"/>
                </a:solidFill>
              </a:rPr>
              <a:t>，</a:t>
            </a:r>
            <a:r>
              <a:rPr lang="zh-CN" altLang="zh-CN" sz="2400" b="1" dirty="0">
                <a:solidFill>
                  <a:schemeClr val="bg1"/>
                </a:solidFill>
              </a:rPr>
              <a:t>以词条的方式向国际社会阐释和解读中国</a:t>
            </a:r>
            <a:r>
              <a:rPr lang="zh-CN" altLang="zh-CN" sz="2400" b="1" dirty="0" smtClean="0">
                <a:solidFill>
                  <a:schemeClr val="bg1"/>
                </a:solidFill>
              </a:rPr>
              <a:t>，</a:t>
            </a:r>
            <a:r>
              <a:rPr lang="zh-CN" altLang="zh-CN" sz="2400" b="1" dirty="0">
                <a:solidFill>
                  <a:schemeClr val="bg1"/>
                </a:solidFill>
              </a:rPr>
              <a:t>在国际舆论中抢占中国关键词的定义权、阐释权和翻译标准。</a:t>
            </a:r>
            <a:endParaRPr lang="zh-CN" altLang="en-US" sz="2400" b="1" dirty="0">
              <a:solidFill>
                <a:schemeClr val="bg1"/>
              </a:solidFill>
            </a:endParaRPr>
          </a:p>
        </p:txBody>
      </p:sp>
    </p:spTree>
    <p:extLst>
      <p:ext uri="{BB962C8B-B14F-4D97-AF65-F5344CB8AC3E}">
        <p14:creationId xmlns:p14="http://schemas.microsoft.com/office/powerpoint/2010/main" val="1388894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80605" y="405267"/>
            <a:ext cx="10463349" cy="1143000"/>
          </a:xfrm>
        </p:spPr>
        <p:txBody>
          <a:bodyPr>
            <a:normAutofit/>
          </a:bodyPr>
          <a:lstStyle/>
          <a:p>
            <a:pPr lvl="0"/>
            <a:r>
              <a:rPr lang="zh-CN" altLang="zh-CN" b="1" dirty="0">
                <a:solidFill>
                  <a:srgbClr val="FFC000"/>
                </a:solidFill>
              </a:rPr>
              <a:t>翻译</a:t>
            </a:r>
            <a:r>
              <a:rPr lang="zh-CN" altLang="en-US" b="1" dirty="0">
                <a:solidFill>
                  <a:srgbClr val="FFC000"/>
                </a:solidFill>
              </a:rPr>
              <a:t>与</a:t>
            </a:r>
            <a:r>
              <a:rPr lang="zh-CN" altLang="zh-CN" b="1" dirty="0">
                <a:solidFill>
                  <a:srgbClr val="FFC000"/>
                </a:solidFill>
              </a:rPr>
              <a:t>传播效果</a:t>
            </a:r>
            <a:endParaRPr lang="zh-CN" altLang="en-US" b="1" dirty="0">
              <a:solidFill>
                <a:srgbClr val="FFC000"/>
              </a:solidFill>
            </a:endParaRPr>
          </a:p>
        </p:txBody>
      </p:sp>
      <p:sp>
        <p:nvSpPr>
          <p:cNvPr id="3" name="内容占位符 2"/>
          <p:cNvSpPr>
            <a:spLocks noGrp="1"/>
          </p:cNvSpPr>
          <p:nvPr>
            <p:ph idx="1"/>
          </p:nvPr>
        </p:nvSpPr>
        <p:spPr/>
        <p:txBody>
          <a:bodyPr>
            <a:normAutofit/>
          </a:bodyPr>
          <a:lstStyle/>
          <a:p>
            <a:pPr>
              <a:lnSpc>
                <a:spcPct val="100000"/>
              </a:lnSpc>
            </a:pPr>
            <a:r>
              <a:rPr lang="zh-CN" altLang="zh-CN" sz="3200" dirty="0" smtClean="0">
                <a:solidFill>
                  <a:schemeClr val="bg1"/>
                </a:solidFill>
              </a:rPr>
              <a:t>翻译</a:t>
            </a:r>
            <a:r>
              <a:rPr lang="zh-CN" altLang="zh-CN" sz="3200" dirty="0">
                <a:solidFill>
                  <a:schemeClr val="bg1"/>
                </a:solidFill>
              </a:rPr>
              <a:t>是一种跨语言和跨文化的信息交流活动</a:t>
            </a:r>
            <a:r>
              <a:rPr lang="zh-CN" altLang="zh-CN" sz="3200" dirty="0" smtClean="0">
                <a:solidFill>
                  <a:schemeClr val="bg1"/>
                </a:solidFill>
              </a:rPr>
              <a:t>。</a:t>
            </a:r>
            <a:endParaRPr lang="en-US" altLang="zh-CN" sz="3200" dirty="0" smtClean="0">
              <a:solidFill>
                <a:schemeClr val="bg1"/>
              </a:solidFill>
            </a:endParaRPr>
          </a:p>
          <a:p>
            <a:pPr>
              <a:lnSpc>
                <a:spcPct val="100000"/>
              </a:lnSpc>
            </a:pPr>
            <a:r>
              <a:rPr lang="zh-CN" altLang="zh-CN" sz="3200" dirty="0" smtClean="0">
                <a:solidFill>
                  <a:schemeClr val="bg1"/>
                </a:solidFill>
              </a:rPr>
              <a:t>政治话语的翻译不仅</a:t>
            </a:r>
            <a:r>
              <a:rPr lang="zh-CN" altLang="zh-CN" sz="3200" dirty="0">
                <a:solidFill>
                  <a:schemeClr val="bg1"/>
                </a:solidFill>
              </a:rPr>
              <a:t>有理解的问题，而且着重的</a:t>
            </a:r>
            <a:r>
              <a:rPr lang="zh-CN" altLang="zh-CN" sz="3200" dirty="0" smtClean="0">
                <a:solidFill>
                  <a:schemeClr val="bg1"/>
                </a:solidFill>
              </a:rPr>
              <a:t>是</a:t>
            </a:r>
            <a:r>
              <a:rPr lang="zh-CN" altLang="en-US" sz="3200" dirty="0" smtClean="0">
                <a:solidFill>
                  <a:schemeClr val="bg1"/>
                </a:solidFill>
              </a:rPr>
              <a:t>受众</a:t>
            </a:r>
            <a:r>
              <a:rPr lang="zh-CN" altLang="zh-CN" sz="3200" dirty="0" smtClean="0">
                <a:solidFill>
                  <a:schemeClr val="bg1"/>
                </a:solidFill>
              </a:rPr>
              <a:t>能否</a:t>
            </a:r>
            <a:r>
              <a:rPr lang="zh-CN" altLang="zh-CN" sz="3200" dirty="0">
                <a:solidFill>
                  <a:schemeClr val="bg1"/>
                </a:solidFill>
              </a:rPr>
              <a:t>接受，包括对语言和政治内容两方面的接受</a:t>
            </a:r>
            <a:r>
              <a:rPr lang="zh-CN" altLang="zh-CN" sz="3200" dirty="0" smtClean="0">
                <a:solidFill>
                  <a:schemeClr val="bg1"/>
                </a:solidFill>
              </a:rPr>
              <a:t>。</a:t>
            </a:r>
            <a:endParaRPr lang="en-US" altLang="zh-CN" sz="3200" dirty="0" smtClean="0">
              <a:solidFill>
                <a:schemeClr val="bg1"/>
              </a:solidFill>
            </a:endParaRPr>
          </a:p>
          <a:p>
            <a:pPr>
              <a:lnSpc>
                <a:spcPct val="100000"/>
              </a:lnSpc>
            </a:pPr>
            <a:r>
              <a:rPr lang="zh-CN" altLang="zh-CN" sz="3200" dirty="0">
                <a:solidFill>
                  <a:schemeClr val="bg1"/>
                </a:solidFill>
              </a:rPr>
              <a:t>翻译直接影响政治话语的对外传播</a:t>
            </a:r>
            <a:r>
              <a:rPr lang="zh-CN" altLang="zh-CN" sz="3200" dirty="0" smtClean="0">
                <a:solidFill>
                  <a:schemeClr val="bg1"/>
                </a:solidFill>
              </a:rPr>
              <a:t>效果</a:t>
            </a:r>
            <a:r>
              <a:rPr lang="zh-CN" altLang="en-US" sz="3200" dirty="0" smtClean="0">
                <a:solidFill>
                  <a:schemeClr val="bg1"/>
                </a:solidFill>
              </a:rPr>
              <a:t>。</a:t>
            </a:r>
            <a:endParaRPr lang="en-US" altLang="zh-CN" sz="3200" dirty="0" smtClean="0">
              <a:solidFill>
                <a:schemeClr val="bg1"/>
              </a:solidFill>
            </a:endParaRPr>
          </a:p>
          <a:p>
            <a:pPr>
              <a:lnSpc>
                <a:spcPct val="100000"/>
              </a:lnSpc>
            </a:pPr>
            <a:r>
              <a:rPr lang="zh-CN" altLang="zh-CN" sz="3200" dirty="0">
                <a:solidFill>
                  <a:schemeClr val="bg1"/>
                </a:solidFill>
              </a:rPr>
              <a:t>提高对外翻译传播的效果无疑成为一项具有重要战略意义的工作。</a:t>
            </a:r>
          </a:p>
          <a:p>
            <a:endParaRPr lang="zh-CN" altLang="en-US" sz="3200" dirty="0">
              <a:solidFill>
                <a:schemeClr val="bg1"/>
              </a:solidFill>
            </a:endParaRPr>
          </a:p>
        </p:txBody>
      </p:sp>
    </p:spTree>
    <p:extLst>
      <p:ext uri="{BB962C8B-B14F-4D97-AF65-F5344CB8AC3E}">
        <p14:creationId xmlns:p14="http://schemas.microsoft.com/office/powerpoint/2010/main" val="3869539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84811" y="483644"/>
            <a:ext cx="8429898" cy="1143000"/>
          </a:xfrm>
        </p:spPr>
        <p:txBody>
          <a:bodyPr>
            <a:normAutofit/>
          </a:bodyPr>
          <a:lstStyle/>
          <a:p>
            <a:r>
              <a:rPr lang="zh-CN" altLang="en-US" b="1" dirty="0">
                <a:solidFill>
                  <a:srgbClr val="FFC000"/>
                </a:solidFill>
              </a:rPr>
              <a:t>研究意义</a:t>
            </a:r>
          </a:p>
        </p:txBody>
      </p:sp>
      <p:sp>
        <p:nvSpPr>
          <p:cNvPr id="3" name="内容占位符 2"/>
          <p:cNvSpPr>
            <a:spLocks noGrp="1"/>
          </p:cNvSpPr>
          <p:nvPr>
            <p:ph idx="1"/>
          </p:nvPr>
        </p:nvSpPr>
        <p:spPr/>
        <p:txBody>
          <a:bodyPr>
            <a:normAutofit/>
          </a:bodyPr>
          <a:lstStyle/>
          <a:p>
            <a:pPr>
              <a:lnSpc>
                <a:spcPct val="100000"/>
              </a:lnSpc>
            </a:pPr>
            <a:r>
              <a:rPr lang="zh-CN" altLang="zh-CN" sz="3200" dirty="0">
                <a:solidFill>
                  <a:schemeClr val="bg1"/>
                </a:solidFill>
              </a:rPr>
              <a:t>但迄今为止，研究翻译如何准确地传达传播内容的较多，而针对翻译如何考虑传播受众、如何从翻译传播的效果出发，探索国际社会对中国政治话语对外传播的理解和接受程度的实证研究却很少。</a:t>
            </a:r>
            <a:endParaRPr lang="en-US" altLang="zh-CN" sz="3200" dirty="0">
              <a:solidFill>
                <a:schemeClr val="bg1"/>
              </a:solidFill>
            </a:endParaRPr>
          </a:p>
          <a:p>
            <a:pPr>
              <a:lnSpc>
                <a:spcPct val="100000"/>
              </a:lnSpc>
            </a:pPr>
            <a:r>
              <a:rPr lang="zh-CN" altLang="zh-CN" sz="3200" dirty="0">
                <a:solidFill>
                  <a:schemeClr val="bg1"/>
                </a:solidFill>
              </a:rPr>
              <a:t>本</a:t>
            </a:r>
            <a:r>
              <a:rPr lang="zh-CN" altLang="en-US" sz="3200" dirty="0">
                <a:solidFill>
                  <a:schemeClr val="bg1"/>
                </a:solidFill>
              </a:rPr>
              <a:t>研究</a:t>
            </a:r>
            <a:r>
              <a:rPr lang="zh-CN" altLang="zh-CN" sz="3200" dirty="0">
                <a:solidFill>
                  <a:schemeClr val="bg1"/>
                </a:solidFill>
              </a:rPr>
              <a:t>基于认知心理学、建构主义理论，从文化的差异与沟通之维，通过实证调查研究考察“中国关键词”的英译被英语母语者接受的程度，探讨对外翻译传播策略，为提高中国政治话语对外翻译传播效果提供参考。</a:t>
            </a:r>
          </a:p>
          <a:p>
            <a:pPr marL="0" indent="0">
              <a:buNone/>
            </a:pPr>
            <a:endParaRPr lang="zh-CN" altLang="en-US" sz="3200" dirty="0">
              <a:solidFill>
                <a:schemeClr val="bg1"/>
              </a:solidFill>
            </a:endParaRPr>
          </a:p>
        </p:txBody>
      </p:sp>
    </p:spTree>
    <p:extLst>
      <p:ext uri="{BB962C8B-B14F-4D97-AF65-F5344CB8AC3E}">
        <p14:creationId xmlns:p14="http://schemas.microsoft.com/office/powerpoint/2010/main" val="2193858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1669" y="483643"/>
            <a:ext cx="10972800" cy="1143000"/>
          </a:xfrm>
        </p:spPr>
        <p:txBody>
          <a:bodyPr/>
          <a:lstStyle/>
          <a:p>
            <a:r>
              <a:rPr lang="zh-CN" altLang="en-US" b="1" dirty="0">
                <a:solidFill>
                  <a:srgbClr val="FFC000"/>
                </a:solidFill>
              </a:rPr>
              <a:t>二、理论基础</a:t>
            </a:r>
          </a:p>
        </p:txBody>
      </p:sp>
      <p:sp>
        <p:nvSpPr>
          <p:cNvPr id="3" name="内容占位符 2"/>
          <p:cNvSpPr>
            <a:spLocks noGrp="1"/>
          </p:cNvSpPr>
          <p:nvPr>
            <p:ph idx="1"/>
          </p:nvPr>
        </p:nvSpPr>
        <p:spPr/>
        <p:txBody>
          <a:bodyPr>
            <a:normAutofit/>
          </a:bodyPr>
          <a:lstStyle/>
          <a:p>
            <a:pPr>
              <a:lnSpc>
                <a:spcPct val="100000"/>
              </a:lnSpc>
            </a:pPr>
            <a:r>
              <a:rPr lang="zh-CN" altLang="zh-CN" sz="3200" dirty="0">
                <a:solidFill>
                  <a:schemeClr val="bg1"/>
                </a:solidFill>
              </a:rPr>
              <a:t>认知心理学、建构主义的学习理论</a:t>
            </a:r>
            <a:r>
              <a:rPr lang="zh-CN" altLang="en-US" sz="3200" dirty="0">
                <a:solidFill>
                  <a:schemeClr val="bg1"/>
                </a:solidFill>
              </a:rPr>
              <a:t>、社会</a:t>
            </a:r>
            <a:r>
              <a:rPr lang="zh-CN" altLang="zh-CN" sz="3200" dirty="0">
                <a:solidFill>
                  <a:schemeClr val="bg1"/>
                </a:solidFill>
              </a:rPr>
              <a:t>建构主义理论</a:t>
            </a:r>
            <a:r>
              <a:rPr lang="zh-CN" altLang="en-US" sz="3200" dirty="0">
                <a:solidFill>
                  <a:schemeClr val="bg1"/>
                </a:solidFill>
              </a:rPr>
              <a:t>为</a:t>
            </a:r>
            <a:r>
              <a:rPr lang="zh-CN" altLang="zh-CN" sz="3200" dirty="0">
                <a:solidFill>
                  <a:schemeClr val="bg1"/>
                </a:solidFill>
              </a:rPr>
              <a:t>政治话语对外翻译传播受众信息接受的认知过程</a:t>
            </a:r>
            <a:r>
              <a:rPr lang="zh-CN" altLang="en-US" sz="3200" dirty="0">
                <a:solidFill>
                  <a:schemeClr val="bg1"/>
                </a:solidFill>
              </a:rPr>
              <a:t>提供了依据。</a:t>
            </a:r>
            <a:endParaRPr lang="en-US" altLang="zh-CN" sz="3200" dirty="0">
              <a:solidFill>
                <a:schemeClr val="bg1"/>
              </a:solidFill>
            </a:endParaRPr>
          </a:p>
          <a:p>
            <a:pPr>
              <a:lnSpc>
                <a:spcPct val="100000"/>
              </a:lnSpc>
            </a:pPr>
            <a:r>
              <a:rPr lang="zh-CN" altLang="zh-CN" sz="3200" dirty="0">
                <a:solidFill>
                  <a:schemeClr val="bg1"/>
                </a:solidFill>
              </a:rPr>
              <a:t>著名心理学家皮亚杰的</a:t>
            </a:r>
            <a:r>
              <a:rPr lang="zh-CN" altLang="zh-CN" sz="3200" dirty="0" smtClean="0">
                <a:solidFill>
                  <a:schemeClr val="bg1"/>
                </a:solidFill>
              </a:rPr>
              <a:t>发生认识论</a:t>
            </a:r>
            <a:r>
              <a:rPr lang="zh-CN" altLang="en-US" sz="3200" dirty="0" smtClean="0">
                <a:solidFill>
                  <a:schemeClr val="bg1"/>
                </a:solidFill>
                <a:latin typeface="Times New Roman" panose="02020603050405020304" pitchFamily="18" charset="0"/>
                <a:cs typeface="Times New Roman" panose="02020603050405020304" pitchFamily="18" charset="0"/>
              </a:rPr>
              <a:t>（</a:t>
            </a:r>
            <a:r>
              <a:rPr lang="en-US" altLang="zh-CN" sz="3200" dirty="0" smtClean="0">
                <a:solidFill>
                  <a:schemeClr val="bg1"/>
                </a:solidFill>
                <a:latin typeface="Times New Roman" panose="02020603050405020304" pitchFamily="18" charset="0"/>
                <a:cs typeface="Times New Roman" panose="02020603050405020304" pitchFamily="18" charset="0"/>
              </a:rPr>
              <a:t>Piaget‘s </a:t>
            </a:r>
            <a:r>
              <a:rPr lang="en-US" altLang="zh-CN" sz="3200" dirty="0">
                <a:solidFill>
                  <a:schemeClr val="bg1"/>
                </a:solidFill>
                <a:latin typeface="Times New Roman" panose="02020603050405020304" pitchFamily="18" charset="0"/>
                <a:cs typeface="Times New Roman" panose="02020603050405020304" pitchFamily="18" charset="0"/>
              </a:rPr>
              <a:t>genetic </a:t>
            </a:r>
            <a:r>
              <a:rPr lang="en-US" altLang="zh-CN" sz="3200" dirty="0" smtClean="0">
                <a:solidFill>
                  <a:schemeClr val="bg1"/>
                </a:solidFill>
                <a:latin typeface="Times New Roman" panose="02020603050405020304" pitchFamily="18" charset="0"/>
                <a:cs typeface="Times New Roman" panose="02020603050405020304" pitchFamily="18" charset="0"/>
              </a:rPr>
              <a:t>epistemology</a:t>
            </a:r>
            <a:r>
              <a:rPr lang="zh-CN" altLang="en-US" sz="3200" dirty="0" smtClean="0">
                <a:solidFill>
                  <a:schemeClr val="bg1"/>
                </a:solidFill>
                <a:latin typeface="Times New Roman" panose="02020603050405020304" pitchFamily="18" charset="0"/>
                <a:cs typeface="Times New Roman" panose="02020603050405020304" pitchFamily="18" charset="0"/>
              </a:rPr>
              <a:t>）</a:t>
            </a:r>
            <a:r>
              <a:rPr lang="zh-CN" altLang="zh-CN" sz="3200" dirty="0" smtClean="0">
                <a:solidFill>
                  <a:schemeClr val="bg1"/>
                </a:solidFill>
              </a:rPr>
              <a:t>揭示</a:t>
            </a:r>
            <a:r>
              <a:rPr lang="zh-CN" altLang="zh-CN" sz="3200" dirty="0">
                <a:solidFill>
                  <a:schemeClr val="bg1"/>
                </a:solidFill>
              </a:rPr>
              <a:t>了认识发展的过程</a:t>
            </a:r>
            <a:r>
              <a:rPr lang="en-US" altLang="zh-CN" sz="3200" dirty="0">
                <a:solidFill>
                  <a:schemeClr val="bg1"/>
                </a:solidFill>
              </a:rPr>
              <a:t>,</a:t>
            </a:r>
            <a:r>
              <a:rPr lang="zh-CN" altLang="zh-CN" sz="3200" dirty="0">
                <a:solidFill>
                  <a:schemeClr val="bg1"/>
                </a:solidFill>
              </a:rPr>
              <a:t>即随着儿童年龄的增长，其认知发展涉及到图式、同化、顺应和平衡四个</a:t>
            </a:r>
            <a:r>
              <a:rPr lang="zh-CN" altLang="zh-CN" sz="3200" dirty="0" smtClean="0">
                <a:solidFill>
                  <a:schemeClr val="bg1"/>
                </a:solidFill>
              </a:rPr>
              <a:t>方面</a:t>
            </a:r>
            <a:r>
              <a:rPr lang="en-US" altLang="zh-CN" sz="3200" dirty="0" smtClean="0">
                <a:solidFill>
                  <a:schemeClr val="bg1"/>
                </a:solidFill>
              </a:rPr>
              <a:t> (Piaget &amp; </a:t>
            </a:r>
            <a:r>
              <a:rPr lang="en-US" altLang="zh-CN" sz="3200" dirty="0" err="1" smtClean="0">
                <a:solidFill>
                  <a:schemeClr val="bg1"/>
                </a:solidFill>
              </a:rPr>
              <a:t>Inhelder</a:t>
            </a:r>
            <a:r>
              <a:rPr lang="en-US" altLang="zh-CN" sz="3200" dirty="0" smtClean="0">
                <a:solidFill>
                  <a:schemeClr val="bg1"/>
                </a:solidFill>
              </a:rPr>
              <a:t>,</a:t>
            </a:r>
            <a:r>
              <a:rPr lang="zh-CN" altLang="zh-CN" sz="3200" dirty="0" smtClean="0">
                <a:solidFill>
                  <a:schemeClr val="bg1"/>
                </a:solidFill>
              </a:rPr>
              <a:t> </a:t>
            </a:r>
            <a:r>
              <a:rPr lang="en-US" altLang="zh-CN" sz="3200" dirty="0" smtClean="0">
                <a:solidFill>
                  <a:schemeClr val="bg1"/>
                </a:solidFill>
              </a:rPr>
              <a:t>1969</a:t>
            </a:r>
            <a:r>
              <a:rPr lang="en-US" altLang="zh-CN" sz="3200" dirty="0">
                <a:solidFill>
                  <a:schemeClr val="bg1"/>
                </a:solidFill>
              </a:rPr>
              <a:t>) </a:t>
            </a:r>
            <a:r>
              <a:rPr lang="zh-CN" altLang="zh-CN" sz="3200" dirty="0">
                <a:solidFill>
                  <a:schemeClr val="bg1"/>
                </a:solidFill>
              </a:rPr>
              <a:t>。</a:t>
            </a:r>
            <a:endParaRPr lang="zh-CN" altLang="en-US" sz="3200" dirty="0">
              <a:solidFill>
                <a:schemeClr val="bg1"/>
              </a:solidFill>
            </a:endParaRPr>
          </a:p>
        </p:txBody>
      </p:sp>
    </p:spTree>
    <p:extLst>
      <p:ext uri="{BB962C8B-B14F-4D97-AF65-F5344CB8AC3E}">
        <p14:creationId xmlns:p14="http://schemas.microsoft.com/office/powerpoint/2010/main" val="1750346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89017" y="418329"/>
            <a:ext cx="8839200" cy="1143000"/>
          </a:xfrm>
        </p:spPr>
        <p:txBody>
          <a:bodyPr/>
          <a:lstStyle/>
          <a:p>
            <a:r>
              <a:rPr lang="zh-CN" altLang="zh-CN" b="1" dirty="0">
                <a:solidFill>
                  <a:srgbClr val="FFC000"/>
                </a:solidFill>
              </a:rPr>
              <a:t>发生认识论</a:t>
            </a:r>
            <a:endParaRPr lang="zh-CN" altLang="en-US" b="1" dirty="0">
              <a:solidFill>
                <a:srgbClr val="FFC000"/>
              </a:solidFill>
            </a:endParaRPr>
          </a:p>
        </p:txBody>
      </p:sp>
      <p:sp>
        <p:nvSpPr>
          <p:cNvPr id="3" name="内容占位符 2"/>
          <p:cNvSpPr>
            <a:spLocks noGrp="1"/>
          </p:cNvSpPr>
          <p:nvPr>
            <p:ph idx="1"/>
          </p:nvPr>
        </p:nvSpPr>
        <p:spPr/>
        <p:txBody>
          <a:bodyPr>
            <a:normAutofit/>
          </a:bodyPr>
          <a:lstStyle/>
          <a:p>
            <a:pPr>
              <a:lnSpc>
                <a:spcPct val="100000"/>
              </a:lnSpc>
            </a:pPr>
            <a:r>
              <a:rPr lang="zh-CN" altLang="zh-CN" sz="3200" dirty="0">
                <a:solidFill>
                  <a:schemeClr val="bg1"/>
                </a:solidFill>
              </a:rPr>
              <a:t>皮亚杰</a:t>
            </a:r>
            <a:r>
              <a:rPr lang="zh-CN" altLang="zh-CN" sz="3200" dirty="0" smtClean="0">
                <a:solidFill>
                  <a:schemeClr val="bg1"/>
                </a:solidFill>
              </a:rPr>
              <a:t>的</a:t>
            </a:r>
            <a:r>
              <a:rPr lang="zh-CN" altLang="zh-CN" sz="3200" dirty="0">
                <a:solidFill>
                  <a:schemeClr val="bg1"/>
                </a:solidFill>
              </a:rPr>
              <a:t>“认识论可称之为建构主义的认识论</a:t>
            </a:r>
            <a:r>
              <a:rPr lang="en-US" altLang="zh-CN" sz="3200" dirty="0">
                <a:solidFill>
                  <a:schemeClr val="bg1"/>
                </a:solidFill>
              </a:rPr>
              <a:t>, </a:t>
            </a:r>
            <a:r>
              <a:rPr lang="zh-CN" altLang="zh-CN" sz="3200" dirty="0">
                <a:solidFill>
                  <a:schemeClr val="bg1"/>
                </a:solidFill>
              </a:rPr>
              <a:t>即认识论不是由客体决定的</a:t>
            </a:r>
            <a:r>
              <a:rPr lang="en-US" altLang="zh-CN" sz="3200" dirty="0">
                <a:solidFill>
                  <a:schemeClr val="bg1"/>
                </a:solidFill>
              </a:rPr>
              <a:t>( </a:t>
            </a:r>
            <a:r>
              <a:rPr lang="zh-CN" altLang="zh-CN" sz="3200" dirty="0">
                <a:solidFill>
                  <a:schemeClr val="bg1"/>
                </a:solidFill>
              </a:rPr>
              <a:t>经验论</a:t>
            </a:r>
            <a:r>
              <a:rPr lang="en-US" altLang="zh-CN" sz="3200" dirty="0">
                <a:solidFill>
                  <a:schemeClr val="bg1"/>
                </a:solidFill>
              </a:rPr>
              <a:t>),</a:t>
            </a:r>
            <a:r>
              <a:rPr lang="zh-CN" altLang="zh-CN" sz="3200" dirty="0">
                <a:solidFill>
                  <a:schemeClr val="bg1"/>
                </a:solidFill>
              </a:rPr>
              <a:t>也不是由主体预先决定的</a:t>
            </a:r>
            <a:r>
              <a:rPr lang="en-US" altLang="zh-CN" sz="3200" dirty="0">
                <a:solidFill>
                  <a:schemeClr val="bg1"/>
                </a:solidFill>
              </a:rPr>
              <a:t>( </a:t>
            </a:r>
            <a:r>
              <a:rPr lang="zh-CN" altLang="zh-CN" sz="3200" dirty="0">
                <a:solidFill>
                  <a:schemeClr val="bg1"/>
                </a:solidFill>
              </a:rPr>
              <a:t>先天论</a:t>
            </a:r>
            <a:r>
              <a:rPr lang="en-US" altLang="zh-CN" sz="3200" dirty="0">
                <a:solidFill>
                  <a:schemeClr val="bg1"/>
                </a:solidFill>
              </a:rPr>
              <a:t>)</a:t>
            </a:r>
            <a:r>
              <a:rPr lang="zh-CN" altLang="zh-CN" sz="3200" dirty="0">
                <a:solidFill>
                  <a:schemeClr val="bg1"/>
                </a:solidFill>
              </a:rPr>
              <a:t>，而是逐渐构造的结果，</a:t>
            </a:r>
            <a:r>
              <a:rPr lang="en-US" altLang="zh-CN" sz="3200" dirty="0">
                <a:solidFill>
                  <a:schemeClr val="bg1"/>
                </a:solidFill>
              </a:rPr>
              <a:t>……</a:t>
            </a:r>
            <a:r>
              <a:rPr lang="zh-CN" altLang="zh-CN" sz="3200" dirty="0">
                <a:solidFill>
                  <a:schemeClr val="bg1"/>
                </a:solidFill>
              </a:rPr>
              <a:t>认识的动作从来就不只是建立在联结的基础上</a:t>
            </a:r>
            <a:r>
              <a:rPr lang="en-US" altLang="zh-CN" sz="3200" dirty="0">
                <a:solidFill>
                  <a:schemeClr val="bg1"/>
                </a:solidFill>
              </a:rPr>
              <a:t>, </a:t>
            </a:r>
            <a:r>
              <a:rPr lang="zh-CN" altLang="zh-CN" sz="3200" dirty="0">
                <a:solidFill>
                  <a:schemeClr val="bg1"/>
                </a:solidFill>
              </a:rPr>
              <a:t>它总是建立在同化、即建立在把现存的材料整合到已有的结构之中”（英海尔德，</a:t>
            </a:r>
            <a:r>
              <a:rPr lang="en-US" altLang="zh-CN" sz="3200" dirty="0">
                <a:solidFill>
                  <a:schemeClr val="bg1"/>
                </a:solidFill>
              </a:rPr>
              <a:t>1987</a:t>
            </a:r>
            <a:r>
              <a:rPr lang="zh-CN" altLang="zh-CN" sz="3200" dirty="0">
                <a:solidFill>
                  <a:schemeClr val="bg1"/>
                </a:solidFill>
              </a:rPr>
              <a:t>：</a:t>
            </a:r>
            <a:r>
              <a:rPr lang="en-US" altLang="zh-CN" sz="3200" dirty="0">
                <a:solidFill>
                  <a:schemeClr val="bg1"/>
                </a:solidFill>
              </a:rPr>
              <a:t>10</a:t>
            </a:r>
            <a:r>
              <a:rPr lang="zh-CN" altLang="zh-CN" sz="3200" dirty="0">
                <a:solidFill>
                  <a:schemeClr val="bg1"/>
                </a:solidFill>
              </a:rPr>
              <a:t>）。</a:t>
            </a:r>
            <a:endParaRPr lang="zh-CN" altLang="en-US" sz="3200" dirty="0">
              <a:solidFill>
                <a:schemeClr val="bg1"/>
              </a:solidFill>
            </a:endParaRPr>
          </a:p>
        </p:txBody>
      </p:sp>
    </p:spTree>
    <p:extLst>
      <p:ext uri="{BB962C8B-B14F-4D97-AF65-F5344CB8AC3E}">
        <p14:creationId xmlns:p14="http://schemas.microsoft.com/office/powerpoint/2010/main" val="23541504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23703" y="509769"/>
            <a:ext cx="10972800" cy="1143000"/>
          </a:xfrm>
        </p:spPr>
        <p:txBody>
          <a:bodyPr/>
          <a:lstStyle/>
          <a:p>
            <a:r>
              <a:rPr lang="zh-CN" altLang="zh-CN" b="1" dirty="0">
                <a:solidFill>
                  <a:srgbClr val="FFC000"/>
                </a:solidFill>
              </a:rPr>
              <a:t>建构主义的</a:t>
            </a:r>
            <a:r>
              <a:rPr lang="zh-CN" altLang="zh-CN" b="1" dirty="0" smtClean="0">
                <a:solidFill>
                  <a:srgbClr val="FFC000"/>
                </a:solidFill>
              </a:rPr>
              <a:t>学习理论</a:t>
            </a:r>
            <a:endParaRPr lang="zh-CN" altLang="en-US" sz="3600" b="1" dirty="0">
              <a:solidFill>
                <a:srgbClr val="FFC000"/>
              </a:solidFill>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p:txBody>
          <a:bodyPr>
            <a:normAutofit/>
          </a:bodyPr>
          <a:lstStyle/>
          <a:p>
            <a:pPr>
              <a:lnSpc>
                <a:spcPct val="100000"/>
              </a:lnSpc>
            </a:pPr>
            <a:r>
              <a:rPr lang="zh-CN" altLang="zh-CN" sz="3200" dirty="0">
                <a:solidFill>
                  <a:schemeClr val="bg1"/>
                </a:solidFill>
              </a:rPr>
              <a:t>皮亚杰的</a:t>
            </a:r>
            <a:r>
              <a:rPr lang="zh-CN" altLang="zh-CN" sz="3200" dirty="0" smtClean="0">
                <a:solidFill>
                  <a:schemeClr val="bg1"/>
                </a:solidFill>
              </a:rPr>
              <a:t>后</a:t>
            </a:r>
            <a:r>
              <a:rPr lang="zh-CN" altLang="en-US" sz="3200" dirty="0" smtClean="0">
                <a:solidFill>
                  <a:schemeClr val="bg1"/>
                </a:solidFill>
              </a:rPr>
              <a:t>续研究</a:t>
            </a:r>
            <a:r>
              <a:rPr lang="zh-CN" altLang="en-US" sz="3200" dirty="0">
                <a:solidFill>
                  <a:schemeClr val="bg1"/>
                </a:solidFill>
              </a:rPr>
              <a:t>：</a:t>
            </a:r>
            <a:r>
              <a:rPr lang="zh-CN" altLang="zh-CN" sz="3200" dirty="0">
                <a:solidFill>
                  <a:schemeClr val="bg1"/>
                </a:solidFill>
              </a:rPr>
              <a:t>从儿童领域拓展到了成人领域</a:t>
            </a:r>
            <a:r>
              <a:rPr lang="zh-CN" altLang="en-US" sz="3200" dirty="0">
                <a:solidFill>
                  <a:schemeClr val="bg1"/>
                </a:solidFill>
              </a:rPr>
              <a:t>；</a:t>
            </a:r>
            <a:r>
              <a:rPr lang="zh-CN" altLang="zh-CN" sz="3200" dirty="0">
                <a:solidFill>
                  <a:schemeClr val="bg1"/>
                </a:solidFill>
              </a:rPr>
              <a:t>既关心心理发展是“怎样发生的”，也关心“怎样能发生”。</a:t>
            </a:r>
            <a:endParaRPr lang="en-US" altLang="zh-CN" sz="3200" dirty="0">
              <a:solidFill>
                <a:schemeClr val="bg1"/>
              </a:solidFill>
            </a:endParaRPr>
          </a:p>
          <a:p>
            <a:pPr>
              <a:lnSpc>
                <a:spcPct val="100000"/>
              </a:lnSpc>
            </a:pPr>
            <a:r>
              <a:rPr lang="zh-CN" altLang="zh-CN" sz="3200" dirty="0">
                <a:solidFill>
                  <a:schemeClr val="bg1"/>
                </a:solidFill>
              </a:rPr>
              <a:t>建构主义的学习理论认为，学习是一种构建过程，乔纳森等人认为知识不是通过教师传授得到的，而是学习者与外部环境交互作用的结果</a:t>
            </a:r>
            <a:r>
              <a:rPr lang="zh-CN" altLang="zh-CN" sz="3200" dirty="0" smtClean="0">
                <a:solidFill>
                  <a:schemeClr val="bg1"/>
                </a:solidFill>
              </a:rPr>
              <a:t>。</a:t>
            </a:r>
            <a:endParaRPr lang="en-US" altLang="zh-CN" sz="3200" dirty="0" smtClean="0">
              <a:solidFill>
                <a:schemeClr val="bg1"/>
              </a:solidFill>
            </a:endParaRPr>
          </a:p>
          <a:p>
            <a:pPr>
              <a:lnSpc>
                <a:spcPct val="100000"/>
              </a:lnSpc>
            </a:pPr>
            <a:r>
              <a:rPr lang="zh-CN" altLang="zh-CN" sz="3200" dirty="0">
                <a:solidFill>
                  <a:schemeClr val="bg1"/>
                </a:solidFill>
              </a:rPr>
              <a:t>把建构主义理论拓展到社会文化接受领域，则是社会建构主义的贡献。</a:t>
            </a:r>
            <a:endParaRPr lang="zh-CN" altLang="en-US" sz="3200" dirty="0">
              <a:solidFill>
                <a:schemeClr val="bg1"/>
              </a:solidFill>
            </a:endParaRPr>
          </a:p>
        </p:txBody>
      </p:sp>
    </p:spTree>
    <p:extLst>
      <p:ext uri="{BB962C8B-B14F-4D97-AF65-F5344CB8AC3E}">
        <p14:creationId xmlns:p14="http://schemas.microsoft.com/office/powerpoint/2010/main" val="3706245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ECNU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ECNU模板" id="{B82DC7EA-699F-445E-857D-845E49386A3C}" vid="{F3F52E62-ED42-43A6-9D4D-842F2D762A36}"/>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ECNU模板</Template>
  <TotalTime>404</TotalTime>
  <Words>3999</Words>
  <Application>Microsoft Office PowerPoint</Application>
  <PresentationFormat>自定义</PresentationFormat>
  <Paragraphs>269</Paragraphs>
  <Slides>31</Slides>
  <Notes>12</Notes>
  <HiddenSlides>0</HiddenSlides>
  <MMClips>0</MMClips>
  <ScaleCrop>false</ScaleCrop>
  <HeadingPairs>
    <vt:vector size="4" baseType="variant">
      <vt:variant>
        <vt:lpstr>主题</vt:lpstr>
      </vt:variant>
      <vt:variant>
        <vt:i4>1</vt:i4>
      </vt:variant>
      <vt:variant>
        <vt:lpstr>幻灯片标题</vt:lpstr>
      </vt:variant>
      <vt:variant>
        <vt:i4>31</vt:i4>
      </vt:variant>
    </vt:vector>
  </HeadingPairs>
  <TitlesOfParts>
    <vt:vector size="32" baseType="lpstr">
      <vt:lpstr>ECNU模板</vt:lpstr>
      <vt:lpstr>PowerPoint 演示文稿</vt:lpstr>
      <vt:lpstr>PowerPoint 演示文稿</vt:lpstr>
      <vt:lpstr>一、研究背景</vt:lpstr>
      <vt:lpstr>一、研究背景</vt:lpstr>
      <vt:lpstr>翻译与传播效果</vt:lpstr>
      <vt:lpstr>研究意义</vt:lpstr>
      <vt:lpstr>二、理论基础</vt:lpstr>
      <vt:lpstr>发生认识论</vt:lpstr>
      <vt:lpstr>建构主义的学习理论</vt:lpstr>
      <vt:lpstr>社会建构主义</vt:lpstr>
      <vt:lpstr>翻译策略</vt:lpstr>
      <vt:lpstr>三、对英译政治话语接受程度的问卷调查</vt:lpstr>
      <vt:lpstr>2、 问卷设计 </vt:lpstr>
      <vt:lpstr>问题样例</vt:lpstr>
      <vt:lpstr>3、调查结果</vt:lpstr>
      <vt:lpstr>3、调查结果分析</vt:lpstr>
      <vt:lpstr>3、调查结果分析</vt:lpstr>
      <vt:lpstr>3、调查结果分析</vt:lpstr>
      <vt:lpstr>3、调查结果分析</vt:lpstr>
      <vt:lpstr>3、调查结果分析</vt:lpstr>
      <vt:lpstr>3、调查结果分析</vt:lpstr>
      <vt:lpstr>3、调查结果分析</vt:lpstr>
      <vt:lpstr>3、调查结果分析</vt:lpstr>
      <vt:lpstr>3、调查结果分析</vt:lpstr>
      <vt:lpstr>3、调查结果分析</vt:lpstr>
      <vt:lpstr>3、调查结果</vt:lpstr>
      <vt:lpstr>PowerPoint 演示文稿</vt:lpstr>
      <vt:lpstr>四、启示</vt:lpstr>
      <vt:lpstr>结语 </vt:lpstr>
      <vt:lpstr>参考文献</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douweilin</dc:creator>
  <cp:lastModifiedBy>douweilin</cp:lastModifiedBy>
  <cp:revision>27</cp:revision>
  <cp:lastPrinted>2015-09-09T04:56:21Z</cp:lastPrinted>
  <dcterms:created xsi:type="dcterms:W3CDTF">2016-06-14T02:42:00Z</dcterms:created>
  <dcterms:modified xsi:type="dcterms:W3CDTF">2016-06-21T12:55:50Z</dcterms:modified>
</cp:coreProperties>
</file>