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5" r:id="rId1"/>
  </p:sldMasterIdLst>
  <p:notesMasterIdLst>
    <p:notesMasterId r:id="rId31"/>
  </p:notesMasterIdLst>
  <p:handoutMasterIdLst>
    <p:handoutMasterId r:id="rId32"/>
  </p:handoutMasterIdLst>
  <p:sldIdLst>
    <p:sldId id="453" r:id="rId2"/>
    <p:sldId id="256" r:id="rId3"/>
    <p:sldId id="301" r:id="rId4"/>
    <p:sldId id="454" r:id="rId5"/>
    <p:sldId id="463" r:id="rId6"/>
    <p:sldId id="456" r:id="rId7"/>
    <p:sldId id="579" r:id="rId8"/>
    <p:sldId id="580" r:id="rId9"/>
    <p:sldId id="581" r:id="rId10"/>
    <p:sldId id="582" r:id="rId11"/>
    <p:sldId id="584" r:id="rId12"/>
    <p:sldId id="583" r:id="rId13"/>
    <p:sldId id="585" r:id="rId14"/>
    <p:sldId id="564" r:id="rId15"/>
    <p:sldId id="558" r:id="rId16"/>
    <p:sldId id="458" r:id="rId17"/>
    <p:sldId id="561" r:id="rId18"/>
    <p:sldId id="562" r:id="rId19"/>
    <p:sldId id="563" r:id="rId20"/>
    <p:sldId id="523" r:id="rId21"/>
    <p:sldId id="567" r:id="rId22"/>
    <p:sldId id="588" r:id="rId23"/>
    <p:sldId id="501" r:id="rId24"/>
    <p:sldId id="575" r:id="rId25"/>
    <p:sldId id="589" r:id="rId26"/>
    <p:sldId id="462" r:id="rId27"/>
    <p:sldId id="586" r:id="rId28"/>
    <p:sldId id="587" r:id="rId29"/>
    <p:sldId id="440" r:id="rId30"/>
  </p:sldIdLst>
  <p:sldSz cx="9144000" cy="6858000" type="screen4x3"/>
  <p:notesSz cx="6808788" cy="9823450"/>
  <p:defaultTextStyle>
    <a:defPPr>
      <a:defRPr lang="zh-CN"/>
    </a:defPPr>
    <a:lvl1pPr algn="l" rtl="0" fontAlgn="base">
      <a:spcBef>
        <a:spcPct val="2000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2000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2000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2000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2000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801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1" autoAdjust="0"/>
    <p:restoredTop sz="82158" autoAdjust="0"/>
  </p:normalViewPr>
  <p:slideViewPr>
    <p:cSldViewPr>
      <p:cViewPr>
        <p:scale>
          <a:sx n="75" d="100"/>
          <a:sy n="75" d="100"/>
        </p:scale>
        <p:origin x="-916" y="224"/>
      </p:cViewPr>
      <p:guideLst>
        <p:guide orient="horz" pos="2160"/>
        <p:guide pos="2880"/>
      </p:guideLst>
    </p:cSldViewPr>
  </p:slideViewPr>
  <p:outlineViewPr>
    <p:cViewPr>
      <p:scale>
        <a:sx n="33" d="100"/>
        <a:sy n="33" d="100"/>
      </p:scale>
      <p:origin x="48" y="3125"/>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51163"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38915" name="Rectangle 3"/>
          <p:cNvSpPr>
            <a:spLocks noGrp="1" noChangeArrowheads="1"/>
          </p:cNvSpPr>
          <p:nvPr>
            <p:ph type="dt" sz="quarter" idx="1"/>
          </p:nvPr>
        </p:nvSpPr>
        <p:spPr bwMode="auto">
          <a:xfrm>
            <a:off x="3857625" y="0"/>
            <a:ext cx="2951163"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38916" name="Rectangle 4"/>
          <p:cNvSpPr>
            <a:spLocks noGrp="1" noChangeArrowheads="1"/>
          </p:cNvSpPr>
          <p:nvPr>
            <p:ph type="ftr" sz="quarter" idx="2"/>
          </p:nvPr>
        </p:nvSpPr>
        <p:spPr bwMode="auto">
          <a:xfrm>
            <a:off x="0" y="9332913"/>
            <a:ext cx="2951163" cy="4905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38917" name="Rectangle 5"/>
          <p:cNvSpPr>
            <a:spLocks noGrp="1" noChangeArrowheads="1"/>
          </p:cNvSpPr>
          <p:nvPr>
            <p:ph type="sldNum" sz="quarter" idx="3"/>
          </p:nvPr>
        </p:nvSpPr>
        <p:spPr bwMode="auto">
          <a:xfrm>
            <a:off x="3857625" y="9332913"/>
            <a:ext cx="2951163" cy="4905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515B17-7B1F-4593-B36F-A6877F7529DA}" type="slidenum">
              <a:rPr lang="en-US" altLang="zh-CN"/>
              <a:pPr/>
              <a:t>‹#›</a:t>
            </a:fld>
            <a:endParaRPr lang="en-US" altLang="zh-CN"/>
          </a:p>
        </p:txBody>
      </p:sp>
    </p:spTree>
    <p:extLst>
      <p:ext uri="{BB962C8B-B14F-4D97-AF65-F5344CB8AC3E}">
        <p14:creationId xmlns:p14="http://schemas.microsoft.com/office/powerpoint/2010/main" val="1998023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51163" cy="49053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6038" y="0"/>
            <a:ext cx="2951162" cy="490538"/>
          </a:xfrm>
          <a:prstGeom prst="rect">
            <a:avLst/>
          </a:prstGeom>
        </p:spPr>
        <p:txBody>
          <a:bodyPr vert="horz" lIns="91440" tIns="45720" rIns="91440" bIns="45720" rtlCol="0"/>
          <a:lstStyle>
            <a:lvl1pPr algn="r">
              <a:defRPr sz="1200"/>
            </a:lvl1pPr>
          </a:lstStyle>
          <a:p>
            <a:fld id="{310380AE-8CAC-476E-A180-38519D399578}" type="datetimeFigureOut">
              <a:rPr lang="zh-CN" altLang="en-US" smtClean="0"/>
              <a:pPr/>
              <a:t>2016/6/21</a:t>
            </a:fld>
            <a:endParaRPr lang="zh-CN" altLang="en-US"/>
          </a:p>
        </p:txBody>
      </p:sp>
      <p:sp>
        <p:nvSpPr>
          <p:cNvPr id="4" name="幻灯片图像占位符 3"/>
          <p:cNvSpPr>
            <a:spLocks noGrp="1" noRot="1" noChangeAspect="1"/>
          </p:cNvSpPr>
          <p:nvPr>
            <p:ph type="sldImg" idx="2"/>
          </p:nvPr>
        </p:nvSpPr>
        <p:spPr>
          <a:xfrm>
            <a:off x="949325" y="736600"/>
            <a:ext cx="4910138" cy="36845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1038" y="4665663"/>
            <a:ext cx="5446712" cy="442118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331325"/>
            <a:ext cx="2951163" cy="49053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6038" y="9331325"/>
            <a:ext cx="2951162" cy="490538"/>
          </a:xfrm>
          <a:prstGeom prst="rect">
            <a:avLst/>
          </a:prstGeom>
        </p:spPr>
        <p:txBody>
          <a:bodyPr vert="horz" lIns="91440" tIns="45720" rIns="91440" bIns="45720" rtlCol="0" anchor="b"/>
          <a:lstStyle>
            <a:lvl1pPr algn="r">
              <a:defRPr sz="1200"/>
            </a:lvl1pPr>
          </a:lstStyle>
          <a:p>
            <a:fld id="{DD7B4A44-14C7-4BA1-BC87-F6A4D0B5F0A8}" type="slidenum">
              <a:rPr lang="zh-CN" altLang="en-US" smtClean="0"/>
              <a:pPr/>
              <a:t>‹#›</a:t>
            </a:fld>
            <a:endParaRPr lang="zh-CN" altLang="en-US"/>
          </a:p>
        </p:txBody>
      </p:sp>
    </p:spTree>
    <p:extLst>
      <p:ext uri="{BB962C8B-B14F-4D97-AF65-F5344CB8AC3E}">
        <p14:creationId xmlns:p14="http://schemas.microsoft.com/office/powerpoint/2010/main" val="394896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6866" name="Rectangle 1026"/>
          <p:cNvSpPr>
            <a:spLocks noGrp="1" noChangeArrowheads="1"/>
          </p:cNvSpPr>
          <p:nvPr>
            <p:ph type="ctrTitle"/>
          </p:nvPr>
        </p:nvSpPr>
        <p:spPr>
          <a:xfrm>
            <a:off x="1752600" y="990600"/>
            <a:ext cx="6400800" cy="2514600"/>
          </a:xfrm>
          <a:ln w="76200" cmpd="tri"/>
        </p:spPr>
        <p:txBody>
          <a:bodyPr/>
          <a:lstStyle>
            <a:lvl1pPr algn="ctr">
              <a:defRPr/>
            </a:lvl1pPr>
          </a:lstStyle>
          <a:p>
            <a:r>
              <a:rPr lang="zh-CN" altLang="en-US"/>
              <a:t>单击此处编辑母版标题样式</a:t>
            </a:r>
          </a:p>
        </p:txBody>
      </p:sp>
      <p:sp>
        <p:nvSpPr>
          <p:cNvPr id="36867" name="Rectangle 1027"/>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zh-CN" altLang="en-US"/>
              <a:t>单击此处编辑母版副标题样式</a:t>
            </a:r>
          </a:p>
        </p:txBody>
      </p:sp>
      <p:sp>
        <p:nvSpPr>
          <p:cNvPr id="36868" name="Rectangle 1028"/>
          <p:cNvSpPr>
            <a:spLocks noGrp="1" noChangeArrowheads="1"/>
          </p:cNvSpPr>
          <p:nvPr>
            <p:ph type="dt" sz="half" idx="2"/>
          </p:nvPr>
        </p:nvSpPr>
        <p:spPr>
          <a:xfrm>
            <a:off x="914400" y="6400800"/>
            <a:ext cx="1905000" cy="457200"/>
          </a:xfrm>
        </p:spPr>
        <p:txBody>
          <a:bodyPr anchorCtr="0"/>
          <a:lstStyle>
            <a:lvl1pPr>
              <a:defRPr/>
            </a:lvl1pPr>
          </a:lstStyle>
          <a:p>
            <a:endParaRPr lang="en-US" altLang="zh-CN"/>
          </a:p>
        </p:txBody>
      </p:sp>
      <p:sp>
        <p:nvSpPr>
          <p:cNvPr id="36869" name="Rectangle 1029"/>
          <p:cNvSpPr>
            <a:spLocks noGrp="1" noChangeArrowheads="1"/>
          </p:cNvSpPr>
          <p:nvPr>
            <p:ph type="ftr" sz="quarter" idx="3"/>
          </p:nvPr>
        </p:nvSpPr>
        <p:spPr>
          <a:xfrm>
            <a:off x="3505200" y="6400800"/>
            <a:ext cx="2895600" cy="457200"/>
          </a:xfrm>
        </p:spPr>
        <p:txBody>
          <a:bodyPr anchorCtr="0"/>
          <a:lstStyle>
            <a:lvl1pPr>
              <a:defRPr/>
            </a:lvl1pPr>
          </a:lstStyle>
          <a:p>
            <a:endParaRPr lang="en-US" altLang="zh-CN"/>
          </a:p>
        </p:txBody>
      </p:sp>
      <p:sp>
        <p:nvSpPr>
          <p:cNvPr id="36870" name="Rectangle 1030"/>
          <p:cNvSpPr>
            <a:spLocks noGrp="1" noChangeArrowheads="1"/>
          </p:cNvSpPr>
          <p:nvPr>
            <p:ph type="sldNum" sz="quarter" idx="4"/>
          </p:nvPr>
        </p:nvSpPr>
        <p:spPr/>
        <p:txBody>
          <a:bodyPr anchorCtr="0"/>
          <a:lstStyle>
            <a:lvl1pPr>
              <a:defRPr/>
            </a:lvl1pPr>
          </a:lstStyle>
          <a:p>
            <a:fld id="{C86E8DFF-0BB9-46F8-86DC-9B469486C7D6}" type="slidenum">
              <a:rPr lang="en-US" altLang="zh-CN"/>
              <a:pPr/>
              <a:t>‹#›</a:t>
            </a:fld>
            <a:endParaRPr lang="en-US" altLang="zh-CN"/>
          </a:p>
        </p:txBody>
      </p:sp>
      <p:grpSp>
        <p:nvGrpSpPr>
          <p:cNvPr id="36871" name="Group 1031"/>
          <p:cNvGrpSpPr>
            <a:grpSpLocks/>
          </p:cNvGrpSpPr>
          <p:nvPr/>
        </p:nvGrpSpPr>
        <p:grpSpPr bwMode="auto">
          <a:xfrm>
            <a:off x="0" y="0"/>
            <a:ext cx="6362700" cy="6858000"/>
            <a:chOff x="0" y="0"/>
            <a:chExt cx="4008" cy="4320"/>
          </a:xfrm>
        </p:grpSpPr>
        <p:pic>
          <p:nvPicPr>
            <p:cNvPr id="36872" name="Picture 1032" descr="Expbanna"/>
            <p:cNvPicPr>
              <a:picLocks noChangeAspect="1" noChangeArrowheads="1"/>
            </p:cNvPicPr>
            <p:nvPr/>
          </p:nvPicPr>
          <p:blipFill>
            <a:blip r:embed="rId2" cstate="print"/>
            <a:srcRect/>
            <a:stretch>
              <a:fillRect/>
            </a:stretch>
          </p:blipFill>
          <p:spPr bwMode="invGray">
            <a:xfrm>
              <a:off x="0" y="0"/>
              <a:ext cx="432" cy="4320"/>
            </a:xfrm>
            <a:prstGeom prst="rect">
              <a:avLst/>
            </a:prstGeom>
            <a:noFill/>
          </p:spPr>
        </p:pic>
        <p:pic>
          <p:nvPicPr>
            <p:cNvPr id="36873" name="Picture 1033" descr="EXPHORSA"/>
            <p:cNvPicPr>
              <a:picLocks noChangeAspect="1" noChangeArrowheads="1"/>
            </p:cNvPicPr>
            <p:nvPr/>
          </p:nvPicPr>
          <p:blipFill>
            <a:blip r:embed="rId3" cstate="print"/>
            <a:srcRect/>
            <a:stretch>
              <a:fillRect/>
            </a:stretch>
          </p:blipFill>
          <p:spPr bwMode="auto">
            <a:xfrm>
              <a:off x="2208" y="3600"/>
              <a:ext cx="1800" cy="60"/>
            </a:xfrm>
            <a:prstGeom prst="rect">
              <a:avLst/>
            </a:prstGeom>
            <a:noFill/>
          </p:spPr>
        </p:pic>
      </p:grpSp>
      <p:pic>
        <p:nvPicPr>
          <p:cNvPr id="36874" name="Picture 1034" descr="EXPHORSA"/>
          <p:cNvPicPr>
            <a:picLocks noChangeAspect="1" noChangeArrowheads="1"/>
          </p:cNvPicPr>
          <p:nvPr/>
        </p:nvPicPr>
        <p:blipFill>
          <a:blip r:embed="rId4" cstate="print"/>
          <a:srcRect/>
          <a:stretch>
            <a:fillRect/>
          </a:stretch>
        </p:blipFill>
        <p:spPr bwMode="auto">
          <a:xfrm>
            <a:off x="1981200" y="3657600"/>
            <a:ext cx="5715000" cy="952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B4C485F-7672-43D9-B499-F4272DEF130D}" type="slidenum">
              <a:rPr lang="en-US" altLang="zh-CN"/>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96100" y="381000"/>
            <a:ext cx="1943100" cy="54991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62038" y="381000"/>
            <a:ext cx="5681662" cy="54991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A2F8093-DDF1-45D6-A39E-72D95B190839}" type="slidenum">
              <a:rPr lang="en-US" altLang="zh-CN"/>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DD61E7B-E07F-407D-8B43-65240074036E}" type="slidenum">
              <a:rPr lang="en-US" altLang="zh-CN"/>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B3C4758-E7F4-4CA8-8F03-C079788C1E8B}" type="slidenum">
              <a:rPr lang="en-US" altLang="zh-CN"/>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BD66E6D-F02C-4CA0-8485-441FA743025A}" type="slidenum">
              <a:rPr lang="en-US" altLang="zh-CN"/>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FC081E4-177A-4576-93D3-396AEADAED4E}" type="slidenum">
              <a:rPr lang="en-US" altLang="zh-CN"/>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9DEE10C6-5685-4F64-A273-9FCFD5A3A625}" type="slidenum">
              <a:rPr lang="en-US" altLang="zh-CN"/>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4357F6E5-0EF7-4823-9F7A-105FEECF8CB6}" type="slidenum">
              <a:rPr lang="en-US" altLang="zh-CN"/>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BA6D354-5C7A-436A-8939-71BC255E2A70}" type="slidenum">
              <a:rPr lang="en-US" altLang="zh-CN"/>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C7E630F-387D-4BE2-A0CC-7870B8477F12}" type="slidenum">
              <a:rPr lang="en-US" altLang="zh-CN"/>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35842" name="Picture 2" descr="Expbanna"/>
          <p:cNvPicPr>
            <a:picLocks noChangeAspect="1" noChangeArrowheads="1"/>
          </p:cNvPicPr>
          <p:nvPr/>
        </p:nvPicPr>
        <p:blipFill>
          <a:blip r:embed="rId14" cstate="print"/>
          <a:srcRect/>
          <a:stretch>
            <a:fillRect/>
          </a:stretch>
        </p:blipFill>
        <p:spPr bwMode="invGray">
          <a:xfrm>
            <a:off x="0" y="0"/>
            <a:ext cx="685800" cy="6858000"/>
          </a:xfrm>
          <a:prstGeom prst="rect">
            <a:avLst/>
          </a:prstGeom>
          <a:noFill/>
        </p:spPr>
      </p:pic>
      <p:sp>
        <p:nvSpPr>
          <p:cNvPr id="35843" name="Rectangle 3"/>
          <p:cNvSpPr>
            <a:spLocks noGrp="1" noChangeArrowheads="1"/>
          </p:cNvSpPr>
          <p:nvPr>
            <p:ph type="title"/>
          </p:nvPr>
        </p:nvSpPr>
        <p:spPr bwMode="auto">
          <a:xfrm>
            <a:off x="1066800" y="3810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35844"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kumimoji="0" sz="1400">
                <a:solidFill>
                  <a:schemeClr val="tx2"/>
                </a:solidFill>
                <a:latin typeface="Arial" charset="0"/>
              </a:defRPr>
            </a:lvl1pPr>
          </a:lstStyle>
          <a:p>
            <a:endParaRPr lang="en-US" altLang="zh-CN"/>
          </a:p>
        </p:txBody>
      </p:sp>
      <p:sp>
        <p:nvSpPr>
          <p:cNvPr id="35845"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spcBef>
                <a:spcPct val="0"/>
              </a:spcBef>
              <a:defRPr kumimoji="0" sz="1400">
                <a:solidFill>
                  <a:schemeClr val="tx2"/>
                </a:solidFill>
                <a:latin typeface="Arial" charset="0"/>
              </a:defRPr>
            </a:lvl1pPr>
          </a:lstStyle>
          <a:p>
            <a:endParaRPr lang="en-US" altLang="zh-CN"/>
          </a:p>
        </p:txBody>
      </p:sp>
      <p:sp>
        <p:nvSpPr>
          <p:cNvPr id="35846"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kumimoji="0" sz="1400">
                <a:solidFill>
                  <a:schemeClr val="tx2"/>
                </a:solidFill>
                <a:latin typeface="Arial" charset="0"/>
              </a:defRPr>
            </a:lvl1pPr>
          </a:lstStyle>
          <a:p>
            <a:fld id="{41A4A960-93A1-4950-9C7F-F08CD09695E4}" type="slidenum">
              <a:rPr lang="en-US" altLang="zh-CN"/>
              <a:pPr/>
              <a:t>‹#›</a:t>
            </a:fld>
            <a:endParaRPr lang="en-US" altLang="zh-CN"/>
          </a:p>
        </p:txBody>
      </p:sp>
      <p:pic>
        <p:nvPicPr>
          <p:cNvPr id="35847" name="Picture 7" descr="EXPHORSA"/>
          <p:cNvPicPr>
            <a:picLocks noChangeAspect="1" noChangeArrowheads="1"/>
          </p:cNvPicPr>
          <p:nvPr/>
        </p:nvPicPr>
        <p:blipFill>
          <a:blip r:embed="rId15" cstate="print"/>
          <a:srcRect/>
          <a:stretch>
            <a:fillRect/>
          </a:stretch>
        </p:blipFill>
        <p:spPr bwMode="auto">
          <a:xfrm>
            <a:off x="1066800" y="1574800"/>
            <a:ext cx="7772400" cy="130175"/>
          </a:xfrm>
          <a:prstGeom prst="rect">
            <a:avLst/>
          </a:prstGeom>
          <a:noFill/>
        </p:spPr>
      </p:pic>
      <p:sp>
        <p:nvSpPr>
          <p:cNvPr id="35848" name="Rectangle 8"/>
          <p:cNvSpPr>
            <a:spLocks noGrp="1" noChangeArrowheads="1"/>
          </p:cNvSpPr>
          <p:nvPr>
            <p:ph type="body" idx="1"/>
          </p:nvPr>
        </p:nvSpPr>
        <p:spPr bwMode="auto">
          <a:xfrm>
            <a:off x="1062038" y="1766888"/>
            <a:ext cx="7769225"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imes New Roman" pitchFamily="18" charset="0"/>
          <a:ea typeface="宋体" pitchFamily="2" charset="-122"/>
        </a:defRPr>
      </a:lvl2pPr>
      <a:lvl3pPr algn="l" rtl="0" fontAlgn="base">
        <a:spcBef>
          <a:spcPct val="0"/>
        </a:spcBef>
        <a:spcAft>
          <a:spcPct val="0"/>
        </a:spcAft>
        <a:defRPr kumimoji="1" sz="4400">
          <a:solidFill>
            <a:schemeClr val="tx2"/>
          </a:solidFill>
          <a:latin typeface="Times New Roman" pitchFamily="18" charset="0"/>
          <a:ea typeface="宋体" pitchFamily="2" charset="-122"/>
        </a:defRPr>
      </a:lvl3pPr>
      <a:lvl4pPr algn="l" rtl="0" fontAlgn="base">
        <a:spcBef>
          <a:spcPct val="0"/>
        </a:spcBef>
        <a:spcAft>
          <a:spcPct val="0"/>
        </a:spcAft>
        <a:defRPr kumimoji="1" sz="4400">
          <a:solidFill>
            <a:schemeClr val="tx2"/>
          </a:solidFill>
          <a:latin typeface="Times New Roman" pitchFamily="18" charset="0"/>
          <a:ea typeface="宋体" pitchFamily="2" charset="-122"/>
        </a:defRPr>
      </a:lvl4pPr>
      <a:lvl5pPr algn="l" rtl="0" fontAlgn="base">
        <a:spcBef>
          <a:spcPct val="0"/>
        </a:spcBef>
        <a:spcAft>
          <a:spcPct val="0"/>
        </a:spcAft>
        <a:defRPr kumimoji="1" sz="4400">
          <a:solidFill>
            <a:schemeClr val="tx2"/>
          </a:solidFill>
          <a:latin typeface="Times New Roman" pitchFamily="18" charset="0"/>
          <a:ea typeface="宋体" pitchFamily="2" charset="-122"/>
        </a:defRPr>
      </a:lvl5pPr>
      <a:lvl6pPr marL="457200" algn="l"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l"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l"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l"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Blip>
          <a:blip r:embed="rId16"/>
        </a:buBlip>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Blip>
          <a:blip r:embed="rId17"/>
        </a:buBlip>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lr>
          <a:schemeClr val="tx2"/>
        </a:buClr>
        <a:buFont typeface="Wingdings" pitchFamily="2" charset="2"/>
        <a:buChar char="s"/>
        <a:defRPr kumimoji="1" sz="2000">
          <a:solidFill>
            <a:schemeClr val="tx1"/>
          </a:solidFill>
          <a:latin typeface="+mn-lt"/>
          <a:ea typeface="+mn-ea"/>
        </a:defRPr>
      </a:lvl4pPr>
      <a:lvl5pPr marL="2057400" indent="-228600" algn="l" rtl="0" fontAlgn="base">
        <a:spcBef>
          <a:spcPct val="20000"/>
        </a:spcBef>
        <a:spcAft>
          <a:spcPct val="0"/>
        </a:spcAft>
        <a:buClr>
          <a:schemeClr val="tx2"/>
        </a:buClr>
        <a:buFont typeface="Wingdings" pitchFamily="2" charset="2"/>
        <a:buChar char="s"/>
        <a:defRPr kumimoji="1"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pitchFamily="2" charset="2"/>
        <a:buChar char="s"/>
        <a:defRPr kumimoji="1"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pitchFamily="2" charset="2"/>
        <a:buChar char="s"/>
        <a:defRPr kumimoji="1"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pitchFamily="2" charset="2"/>
        <a:buChar char="s"/>
        <a:defRPr kumimoji="1"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pitchFamily="2" charset="2"/>
        <a:buChar char="s"/>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http://studentpreneur.co/wp-content/uploads/2013/11/santza.gif"/>
          <p:cNvPicPr>
            <a:picLocks noChangeAspect="1" noChangeArrowheads="1"/>
          </p:cNvPicPr>
          <p:nvPr/>
        </p:nvPicPr>
        <p:blipFill>
          <a:blip r:embed="rId2">
            <a:extLst>
              <a:ext uri="{28A0092B-C50C-407E-A947-70E740481C1C}">
                <a14:useLocalDpi xmlns:a14="http://schemas.microsoft.com/office/drawing/2010/main" val="0"/>
              </a:ext>
            </a:extLst>
          </a:blip>
          <a:srcRect b="3801"/>
          <a:stretch>
            <a:fillRect/>
          </a:stretch>
        </p:blipFill>
        <p:spPr bwMode="auto">
          <a:xfrm>
            <a:off x="917580" y="620688"/>
            <a:ext cx="7760543" cy="623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9403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2.2 </a:t>
            </a:r>
            <a:r>
              <a:rPr lang="en-AU" b="1" dirty="0" err="1" smtClean="0"/>
              <a:t>Polysystem</a:t>
            </a:r>
            <a:r>
              <a:rPr lang="en-AU" b="1" dirty="0" smtClean="0"/>
              <a:t> theory</a:t>
            </a:r>
          </a:p>
          <a:p>
            <a:r>
              <a:rPr lang="en-AU" b="1" dirty="0" smtClean="0"/>
              <a:t>A. </a:t>
            </a:r>
            <a:r>
              <a:rPr lang="en-US" dirty="0" smtClean="0"/>
              <a:t>Even-Zohar </a:t>
            </a:r>
            <a:r>
              <a:rPr lang="en-US" dirty="0"/>
              <a:t>(1990: 11) </a:t>
            </a:r>
            <a:endParaRPr lang="en-US" dirty="0" smtClean="0"/>
          </a:p>
          <a:p>
            <a:r>
              <a:rPr lang="en-US" dirty="0"/>
              <a:t>translated literature is viewed as a system operating in the larger social, literary and historical systems of the target culture, in which there is an ongoing dynamic of “mutation” struggle for the primary position in the literary canon</a:t>
            </a:r>
          </a:p>
        </p:txBody>
      </p:sp>
    </p:spTree>
    <p:extLst>
      <p:ext uri="{BB962C8B-B14F-4D97-AF65-F5344CB8AC3E}">
        <p14:creationId xmlns:p14="http://schemas.microsoft.com/office/powerpoint/2010/main" val="36996256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B. </a:t>
            </a:r>
            <a:r>
              <a:rPr lang="en-US" dirty="0"/>
              <a:t>secondary position taken by translated literature </a:t>
            </a:r>
            <a:endParaRPr lang="en-US" dirty="0" smtClean="0"/>
          </a:p>
          <a:p>
            <a:r>
              <a:rPr lang="en-US" dirty="0"/>
              <a:t>“normal” </a:t>
            </a:r>
            <a:r>
              <a:rPr lang="en-US" dirty="0" smtClean="0"/>
              <a:t>status</a:t>
            </a:r>
          </a:p>
          <a:p>
            <a:r>
              <a:rPr lang="en-US" dirty="0" smtClean="0"/>
              <a:t>peripheral system</a:t>
            </a:r>
            <a:endParaRPr lang="en-US" dirty="0"/>
          </a:p>
          <a:p>
            <a:endParaRPr lang="en-US" dirty="0"/>
          </a:p>
        </p:txBody>
      </p:sp>
    </p:spTree>
    <p:extLst>
      <p:ext uri="{BB962C8B-B14F-4D97-AF65-F5344CB8AC3E}">
        <p14:creationId xmlns:p14="http://schemas.microsoft.com/office/powerpoint/2010/main" val="38526172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C. Primary position taken by translated literature </a:t>
            </a:r>
          </a:p>
          <a:p>
            <a:r>
              <a:rPr lang="en-US" dirty="0" smtClean="0"/>
              <a:t>a.</a:t>
            </a:r>
            <a:r>
              <a:rPr lang="en-US" dirty="0"/>
              <a:t> </a:t>
            </a:r>
            <a:r>
              <a:rPr lang="en-US" dirty="0" smtClean="0"/>
              <a:t>ready-made model for a </a:t>
            </a:r>
            <a:r>
              <a:rPr lang="en-US" dirty="0"/>
              <a:t>“young” literature </a:t>
            </a:r>
            <a:endParaRPr lang="en-US" dirty="0" smtClean="0"/>
          </a:p>
          <a:p>
            <a:r>
              <a:rPr lang="en-US" dirty="0" smtClean="0"/>
              <a:t>b. literary type imported for the “peripheral</a:t>
            </a:r>
            <a:r>
              <a:rPr lang="en-US" dirty="0"/>
              <a:t>” or “weak” </a:t>
            </a:r>
          </a:p>
          <a:p>
            <a:r>
              <a:rPr lang="en-US" dirty="0"/>
              <a:t>c. </a:t>
            </a:r>
            <a:r>
              <a:rPr lang="en-US" dirty="0" smtClean="0"/>
              <a:t>critical turning point where established models are not considered sufficient </a:t>
            </a:r>
          </a:p>
          <a:p>
            <a:endParaRPr lang="en-US" dirty="0"/>
          </a:p>
        </p:txBody>
      </p:sp>
    </p:spTree>
    <p:extLst>
      <p:ext uri="{BB962C8B-B14F-4D97-AF65-F5344CB8AC3E}">
        <p14:creationId xmlns:p14="http://schemas.microsoft.com/office/powerpoint/2010/main" val="27718431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D. Status and style </a:t>
            </a:r>
          </a:p>
          <a:p>
            <a:r>
              <a:rPr lang="en-US" dirty="0" smtClean="0"/>
              <a:t>Even-Zohar </a:t>
            </a:r>
            <a:r>
              <a:rPr lang="en-US" dirty="0"/>
              <a:t>(2000:203-204) suggests that the position occupied by translated literature in the </a:t>
            </a:r>
            <a:r>
              <a:rPr lang="en-US" dirty="0" err="1"/>
              <a:t>polysystem</a:t>
            </a:r>
            <a:r>
              <a:rPr lang="en-US" dirty="0"/>
              <a:t> conditions the translation strategy. </a:t>
            </a:r>
            <a:endParaRPr lang="en-US" dirty="0" smtClean="0"/>
          </a:p>
          <a:p>
            <a:r>
              <a:rPr lang="en-US" dirty="0" smtClean="0"/>
              <a:t>Secondary position     more acceptable </a:t>
            </a:r>
          </a:p>
          <a:p>
            <a:r>
              <a:rPr lang="en-US" dirty="0" smtClean="0"/>
              <a:t>Primary position    more adequacy-oriented</a:t>
            </a:r>
          </a:p>
          <a:p>
            <a:r>
              <a:rPr lang="en-US" dirty="0" smtClean="0"/>
              <a:t>Position     Translator’s choice over style ?  </a:t>
            </a:r>
            <a:endParaRPr lang="en-US" dirty="0"/>
          </a:p>
        </p:txBody>
      </p:sp>
      <p:sp>
        <p:nvSpPr>
          <p:cNvPr id="4" name="右箭头 3"/>
          <p:cNvSpPr/>
          <p:nvPr/>
        </p:nvSpPr>
        <p:spPr bwMode="auto">
          <a:xfrm>
            <a:off x="4211960" y="5229200"/>
            <a:ext cx="288032" cy="216024"/>
          </a:xfrm>
          <a:prstGeom prst="rightArrow">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5" name="右箭头 4"/>
          <p:cNvSpPr/>
          <p:nvPr/>
        </p:nvSpPr>
        <p:spPr bwMode="auto">
          <a:xfrm>
            <a:off x="4716016" y="4653136"/>
            <a:ext cx="288032" cy="216024"/>
          </a:xfrm>
          <a:prstGeom prst="rightArrow">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6" name="右箭头 5"/>
          <p:cNvSpPr/>
          <p:nvPr/>
        </p:nvSpPr>
        <p:spPr bwMode="auto">
          <a:xfrm>
            <a:off x="2915816" y="5805264"/>
            <a:ext cx="288032" cy="216024"/>
          </a:xfrm>
          <a:prstGeom prst="rightArrow">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27168779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62039" y="1766888"/>
            <a:ext cx="4950122" cy="4113212"/>
          </a:xfrm>
        </p:spPr>
        <p:txBody>
          <a:bodyPr/>
          <a:lstStyle/>
          <a:p>
            <a:r>
              <a:rPr lang="en-US" sz="2800" b="1" dirty="0"/>
              <a:t>3.1 Data source and processing</a:t>
            </a:r>
            <a:endParaRPr lang="en-US" sz="2800" dirty="0"/>
          </a:p>
          <a:p>
            <a:r>
              <a:rPr lang="en-US" altLang="zh-CN" sz="2800" dirty="0" smtClean="0"/>
              <a:t> </a:t>
            </a:r>
            <a:r>
              <a:rPr lang="en-US" altLang="zh-CN" sz="2800" dirty="0" smtClean="0">
                <a:solidFill>
                  <a:srgbClr val="FF0000"/>
                </a:solidFill>
              </a:rPr>
              <a:t>ST</a:t>
            </a:r>
            <a:r>
              <a:rPr lang="en-US" altLang="zh-CN" sz="2800" dirty="0" smtClean="0"/>
              <a:t>: </a:t>
            </a:r>
            <a:r>
              <a:rPr lang="en-US" sz="2800" dirty="0"/>
              <a:t>Sun </a:t>
            </a:r>
            <a:r>
              <a:rPr lang="en-US" sz="2800" dirty="0" err="1"/>
              <a:t>Xinyan’s</a:t>
            </a:r>
            <a:r>
              <a:rPr lang="en-US" sz="2800" dirty="0"/>
              <a:t> edition of Sun Tzu’s </a:t>
            </a:r>
            <a:r>
              <a:rPr lang="en-US" sz="2800" i="1" dirty="0"/>
              <a:t>The Art of </a:t>
            </a:r>
            <a:r>
              <a:rPr lang="en-US" sz="2800" i="1" dirty="0" smtClean="0"/>
              <a:t>War: </a:t>
            </a:r>
            <a:r>
              <a:rPr lang="en-US" sz="2800" dirty="0" smtClean="0"/>
              <a:t>6,267 words</a:t>
            </a:r>
            <a:endParaRPr lang="en-US" sz="2800" i="1" dirty="0" smtClean="0"/>
          </a:p>
          <a:p>
            <a:r>
              <a:rPr lang="en-US" altLang="zh-CN" sz="2800" dirty="0" smtClean="0">
                <a:solidFill>
                  <a:srgbClr val="FF0000"/>
                </a:solidFill>
              </a:rPr>
              <a:t>TT1</a:t>
            </a:r>
            <a:r>
              <a:rPr lang="en-US" altLang="zh-CN" sz="2800" i="1" dirty="0" smtClean="0"/>
              <a:t>: </a:t>
            </a:r>
            <a:r>
              <a:rPr lang="en-US" sz="2800" dirty="0"/>
              <a:t>Lionel Giles’ </a:t>
            </a:r>
            <a:r>
              <a:rPr lang="en-US" sz="2800" dirty="0" smtClean="0"/>
              <a:t>translation in 1910: 10,635 </a:t>
            </a:r>
            <a:r>
              <a:rPr lang="en-US" sz="2800" dirty="0"/>
              <a:t> </a:t>
            </a:r>
            <a:r>
              <a:rPr lang="en-US" sz="2800" dirty="0" smtClean="0"/>
              <a:t>words</a:t>
            </a:r>
          </a:p>
          <a:p>
            <a:r>
              <a:rPr lang="en-US" altLang="zh-CN" sz="2800" dirty="0" smtClean="0">
                <a:solidFill>
                  <a:srgbClr val="FF0000"/>
                </a:solidFill>
              </a:rPr>
              <a:t>TT2</a:t>
            </a:r>
            <a:r>
              <a:rPr lang="en-US" altLang="zh-CN" sz="2800" dirty="0" smtClean="0"/>
              <a:t>: </a:t>
            </a:r>
            <a:r>
              <a:rPr lang="en-US" sz="2800" i="1" dirty="0"/>
              <a:t>The Art of War: The </a:t>
            </a:r>
            <a:r>
              <a:rPr lang="en-US" sz="2800" i="1" dirty="0" err="1"/>
              <a:t>Denma</a:t>
            </a:r>
            <a:r>
              <a:rPr lang="en-US" sz="2800" i="1" dirty="0"/>
              <a:t> </a:t>
            </a:r>
            <a:r>
              <a:rPr lang="en-US" sz="2800" i="1" dirty="0" smtClean="0"/>
              <a:t>Translation in 2001: </a:t>
            </a:r>
            <a:r>
              <a:rPr lang="en-US" sz="2800" dirty="0" smtClean="0"/>
              <a:t>8,005 words</a:t>
            </a:r>
            <a:endParaRPr lang="en-US" altLang="zh-CN" sz="2800" dirty="0"/>
          </a:p>
          <a:p>
            <a:endParaRPr lang="zh-CN" altLang="en-US" sz="2800" dirty="0"/>
          </a:p>
        </p:txBody>
      </p:sp>
      <p:sp>
        <p:nvSpPr>
          <p:cNvPr id="4" name="标题 1"/>
          <p:cNvSpPr>
            <a:spLocks noGrp="1"/>
          </p:cNvSpPr>
          <p:nvPr>
            <p:ph type="title"/>
          </p:nvPr>
        </p:nvSpPr>
        <p:spPr/>
        <p:txBody>
          <a:bodyPr/>
          <a:lstStyle/>
          <a:p>
            <a:r>
              <a:rPr lang="en-AU" altLang="zh-CN" b="1" dirty="0" smtClean="0"/>
              <a:t>3. Data and methodology</a:t>
            </a:r>
            <a:endParaRPr lang="zh-CN" alt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1" y="1556792"/>
            <a:ext cx="1534161" cy="20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139" y="3373576"/>
            <a:ext cx="1582617" cy="22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4313" y="4797152"/>
            <a:ext cx="1440160" cy="19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0953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b="1" dirty="0"/>
              <a:t>3.2 Analytical framework </a:t>
            </a:r>
            <a:endParaRPr lang="en-US" b="1" dirty="0" smtClean="0"/>
          </a:p>
          <a:p>
            <a:r>
              <a:rPr lang="en-US" dirty="0" smtClean="0"/>
              <a:t>A. At </a:t>
            </a:r>
            <a:r>
              <a:rPr lang="en-US" dirty="0"/>
              <a:t>lexical </a:t>
            </a:r>
            <a:r>
              <a:rPr lang="en-US" dirty="0" smtClean="0"/>
              <a:t>level</a:t>
            </a:r>
            <a:endParaRPr lang="en-US" dirty="0" smtClean="0"/>
          </a:p>
          <a:p>
            <a:r>
              <a:rPr lang="en-US" sz="2800" dirty="0" smtClean="0"/>
              <a:t>type-token ratio: </a:t>
            </a:r>
            <a:r>
              <a:rPr lang="en-US" sz="2800" dirty="0" smtClean="0"/>
              <a:t>lexical </a:t>
            </a:r>
            <a:r>
              <a:rPr lang="en-US" sz="2800" dirty="0"/>
              <a:t>variation or </a:t>
            </a:r>
            <a:r>
              <a:rPr lang="en-US" sz="2800" dirty="0" smtClean="0"/>
              <a:t>diversity</a:t>
            </a:r>
          </a:p>
          <a:p>
            <a:r>
              <a:rPr lang="en-US" dirty="0" smtClean="0"/>
              <a:t>B. </a:t>
            </a:r>
            <a:r>
              <a:rPr lang="en-US" dirty="0"/>
              <a:t>At the sentence </a:t>
            </a:r>
            <a:r>
              <a:rPr lang="en-US" dirty="0" smtClean="0"/>
              <a:t>level</a:t>
            </a:r>
          </a:p>
          <a:p>
            <a:r>
              <a:rPr lang="en-US" sz="2800" dirty="0" smtClean="0"/>
              <a:t>average </a:t>
            </a:r>
            <a:r>
              <a:rPr lang="en-US" sz="2800" dirty="0"/>
              <a:t>sentence length </a:t>
            </a:r>
            <a:r>
              <a:rPr lang="en-US" sz="2800" dirty="0" smtClean="0"/>
              <a:t>syntactic </a:t>
            </a:r>
            <a:r>
              <a:rPr lang="en-US" sz="2800" dirty="0" smtClean="0"/>
              <a:t>complexity</a:t>
            </a:r>
          </a:p>
          <a:p>
            <a:r>
              <a:rPr lang="en-US" dirty="0" smtClean="0"/>
              <a:t>C. </a:t>
            </a:r>
            <a:r>
              <a:rPr lang="en-US" dirty="0"/>
              <a:t>At rhetorical </a:t>
            </a:r>
            <a:r>
              <a:rPr lang="en-US" dirty="0" smtClean="0"/>
              <a:t>level</a:t>
            </a:r>
          </a:p>
          <a:p>
            <a:r>
              <a:rPr lang="en-US" sz="2800" dirty="0" smtClean="0"/>
              <a:t>parallelism: rhetorical </a:t>
            </a:r>
            <a:r>
              <a:rPr lang="en-US" sz="2800" dirty="0" smtClean="0"/>
              <a:t>devices </a:t>
            </a:r>
            <a:endParaRPr lang="en-US" sz="2800" dirty="0"/>
          </a:p>
        </p:txBody>
      </p:sp>
    </p:spTree>
    <p:extLst>
      <p:ext uri="{BB962C8B-B14F-4D97-AF65-F5344CB8AC3E}">
        <p14:creationId xmlns:p14="http://schemas.microsoft.com/office/powerpoint/2010/main" val="27642814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4. Stylistic differences in the target texts</a:t>
            </a:r>
            <a:endParaRPr lang="en-US" dirty="0"/>
          </a:p>
        </p:txBody>
      </p:sp>
      <p:sp>
        <p:nvSpPr>
          <p:cNvPr id="3" name="内容占位符 2"/>
          <p:cNvSpPr>
            <a:spLocks noGrp="1"/>
          </p:cNvSpPr>
          <p:nvPr>
            <p:ph idx="1"/>
          </p:nvPr>
        </p:nvSpPr>
        <p:spPr>
          <a:xfrm>
            <a:off x="1099642" y="1700808"/>
            <a:ext cx="7848871" cy="4968552"/>
          </a:xfrm>
        </p:spPr>
        <p:txBody>
          <a:bodyPr/>
          <a:lstStyle/>
          <a:p>
            <a:endParaRPr lang="zh-CN" altLang="en-US" sz="2800" dirty="0"/>
          </a:p>
          <a:p>
            <a:r>
              <a:rPr lang="en-US" altLang="zh-CN" sz="2800" dirty="0" smtClean="0"/>
              <a:t> 4.1 </a:t>
            </a:r>
            <a:r>
              <a:rPr lang="en-US" sz="2800" b="1" dirty="0"/>
              <a:t>Style at lexical level </a:t>
            </a:r>
            <a:endParaRPr lang="en-US" sz="2800" dirty="0"/>
          </a:p>
          <a:p>
            <a:endParaRPr lang="zh-CN" alt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978904"/>
            <a:ext cx="5904656" cy="269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68310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Example 1</a:t>
            </a:r>
            <a:endParaRPr lang="zh-CN" altLang="en-US" sz="3200" dirty="0"/>
          </a:p>
        </p:txBody>
      </p:sp>
      <p:sp>
        <p:nvSpPr>
          <p:cNvPr id="3" name="内容占位符 2"/>
          <p:cNvSpPr>
            <a:spLocks noGrp="1"/>
          </p:cNvSpPr>
          <p:nvPr>
            <p:ph idx="1"/>
          </p:nvPr>
        </p:nvSpPr>
        <p:spPr>
          <a:xfrm>
            <a:off x="1062038" y="1766888"/>
            <a:ext cx="7830442" cy="4182392"/>
          </a:xfrm>
        </p:spPr>
        <p:txBody>
          <a:bodyPr/>
          <a:lstStyle/>
          <a:p>
            <a:r>
              <a:rPr lang="en-US" sz="2400" dirty="0"/>
              <a:t>ST: </a:t>
            </a:r>
            <a:r>
              <a:rPr lang="zh-CN" altLang="en-US" sz="2400" b="1" dirty="0">
                <a:solidFill>
                  <a:srgbClr val="FF0000"/>
                </a:solidFill>
              </a:rPr>
              <a:t>圮地</a:t>
            </a:r>
            <a:r>
              <a:rPr lang="zh-CN" altLang="en-US" sz="2400" dirty="0"/>
              <a:t>无舍，</a:t>
            </a:r>
            <a:r>
              <a:rPr lang="zh-CN" altLang="en-US" sz="2400" dirty="0">
                <a:solidFill>
                  <a:srgbClr val="FF0000"/>
                </a:solidFill>
              </a:rPr>
              <a:t>衢</a:t>
            </a:r>
            <a:r>
              <a:rPr lang="zh-CN" altLang="en-US" sz="2400" b="1" dirty="0">
                <a:solidFill>
                  <a:srgbClr val="FF0000"/>
                </a:solidFill>
              </a:rPr>
              <a:t>地</a:t>
            </a:r>
            <a:r>
              <a:rPr lang="zh-CN" altLang="en-US" sz="2400" dirty="0"/>
              <a:t>交和，</a:t>
            </a:r>
            <a:r>
              <a:rPr lang="zh-CN" altLang="en-US" sz="2400" b="1" dirty="0">
                <a:solidFill>
                  <a:srgbClr val="FF0000"/>
                </a:solidFill>
              </a:rPr>
              <a:t>绝地</a:t>
            </a:r>
            <a:r>
              <a:rPr lang="zh-CN" altLang="en-US" sz="2400" dirty="0"/>
              <a:t>勿留，</a:t>
            </a:r>
            <a:r>
              <a:rPr lang="zh-CN" altLang="en-US" sz="2400" b="1" dirty="0">
                <a:solidFill>
                  <a:srgbClr val="FF0000"/>
                </a:solidFill>
              </a:rPr>
              <a:t>围地</a:t>
            </a:r>
            <a:r>
              <a:rPr lang="zh-CN" altLang="en-US" sz="2400" dirty="0"/>
              <a:t>则谋，</a:t>
            </a:r>
            <a:r>
              <a:rPr lang="zh-CN" altLang="en-US" sz="2400" b="1" dirty="0">
                <a:solidFill>
                  <a:srgbClr val="FF0000"/>
                </a:solidFill>
              </a:rPr>
              <a:t>死地</a:t>
            </a:r>
            <a:r>
              <a:rPr lang="zh-CN" altLang="en-US" sz="2400" dirty="0"/>
              <a:t>则战。 </a:t>
            </a:r>
            <a:endParaRPr lang="en-US" sz="2400" dirty="0"/>
          </a:p>
          <a:p>
            <a:r>
              <a:rPr lang="en-US" sz="2400" dirty="0"/>
              <a:t>TT1: When in </a:t>
            </a:r>
            <a:r>
              <a:rPr lang="en-US" sz="2400" b="1" dirty="0">
                <a:solidFill>
                  <a:srgbClr val="FF0000"/>
                </a:solidFill>
              </a:rPr>
              <a:t>difficult country</a:t>
            </a:r>
            <a:r>
              <a:rPr lang="en-US" sz="2400" dirty="0"/>
              <a:t>, do not encamp. In </a:t>
            </a:r>
            <a:r>
              <a:rPr lang="en-US" sz="2400" b="1" dirty="0">
                <a:solidFill>
                  <a:srgbClr val="FF0000"/>
                </a:solidFill>
              </a:rPr>
              <a:t>countr</a:t>
            </a:r>
            <a:r>
              <a:rPr lang="en-US" sz="2400" dirty="0"/>
              <a:t>y where high roads intersect, join hands with your allies. Do not linger in dangerously </a:t>
            </a:r>
            <a:r>
              <a:rPr lang="en-US" sz="2400" b="1" dirty="0">
                <a:solidFill>
                  <a:srgbClr val="FF0000"/>
                </a:solidFill>
              </a:rPr>
              <a:t>isolated positions</a:t>
            </a:r>
            <a:r>
              <a:rPr lang="en-US" sz="2400" dirty="0"/>
              <a:t>. In </a:t>
            </a:r>
            <a:r>
              <a:rPr lang="en-US" sz="2400" b="1" dirty="0">
                <a:solidFill>
                  <a:srgbClr val="FF0000"/>
                </a:solidFill>
              </a:rPr>
              <a:t>hemmed-in</a:t>
            </a:r>
            <a:r>
              <a:rPr lang="en-US" sz="2400" dirty="0"/>
              <a:t> </a:t>
            </a:r>
            <a:r>
              <a:rPr lang="en-US" sz="2400" b="1" dirty="0">
                <a:solidFill>
                  <a:srgbClr val="FF0000"/>
                </a:solidFill>
              </a:rPr>
              <a:t>situation</a:t>
            </a:r>
            <a:r>
              <a:rPr lang="en-US" sz="2400" dirty="0"/>
              <a:t>s, you must resort to stratagem. In a </a:t>
            </a:r>
            <a:r>
              <a:rPr lang="en-US" sz="2400" b="1" dirty="0">
                <a:solidFill>
                  <a:srgbClr val="FF0000"/>
                </a:solidFill>
              </a:rPr>
              <a:t>desperate position</a:t>
            </a:r>
            <a:r>
              <a:rPr lang="en-US" sz="2400" dirty="0"/>
              <a:t>, you must fight. </a:t>
            </a:r>
          </a:p>
          <a:p>
            <a:r>
              <a:rPr lang="en-US" sz="2400" dirty="0"/>
              <a:t>TT2: In </a:t>
            </a:r>
            <a:r>
              <a:rPr lang="en-US" sz="2400" b="1" dirty="0">
                <a:solidFill>
                  <a:srgbClr val="FF0000"/>
                </a:solidFill>
              </a:rPr>
              <a:t>spread-out ground</a:t>
            </a:r>
            <a:r>
              <a:rPr lang="en-US" sz="2400" dirty="0"/>
              <a:t> do not encamp. </a:t>
            </a:r>
            <a:r>
              <a:rPr lang="en-US" sz="2400" b="1" dirty="0">
                <a:solidFill>
                  <a:srgbClr val="FF0000"/>
                </a:solidFill>
              </a:rPr>
              <a:t>In junction ground</a:t>
            </a:r>
            <a:r>
              <a:rPr lang="en-US" sz="2400" dirty="0"/>
              <a:t> join with allies. In </a:t>
            </a:r>
            <a:r>
              <a:rPr lang="en-US" sz="2400" b="1" dirty="0">
                <a:solidFill>
                  <a:srgbClr val="FF0000"/>
                </a:solidFill>
              </a:rPr>
              <a:t>crossing ground </a:t>
            </a:r>
            <a:r>
              <a:rPr lang="en-US" sz="2400" dirty="0"/>
              <a:t>do not linger. In </a:t>
            </a:r>
            <a:r>
              <a:rPr lang="en-US" sz="2400" b="1" dirty="0">
                <a:solidFill>
                  <a:srgbClr val="FF0000"/>
                </a:solidFill>
              </a:rPr>
              <a:t>enclosed ground </a:t>
            </a:r>
            <a:r>
              <a:rPr lang="en-US" sz="2400" dirty="0"/>
              <a:t>strategize. In </a:t>
            </a:r>
            <a:r>
              <a:rPr lang="en-US" sz="2400" b="1" dirty="0">
                <a:solidFill>
                  <a:srgbClr val="FF0000"/>
                </a:solidFill>
              </a:rPr>
              <a:t>death ground </a:t>
            </a:r>
            <a:r>
              <a:rPr lang="en-US" sz="2400" dirty="0"/>
              <a:t>do battle.</a:t>
            </a:r>
          </a:p>
          <a:p>
            <a:endParaRPr lang="zh-CN" altLang="en-US" sz="2400" dirty="0"/>
          </a:p>
        </p:txBody>
      </p:sp>
    </p:spTree>
    <p:extLst>
      <p:ext uri="{BB962C8B-B14F-4D97-AF65-F5344CB8AC3E}">
        <p14:creationId xmlns:p14="http://schemas.microsoft.com/office/powerpoint/2010/main" val="35769008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 </a:t>
            </a:r>
            <a:endParaRPr lang="zh-CN" altLang="en-US" sz="3200" dirty="0"/>
          </a:p>
        </p:txBody>
      </p:sp>
      <p:sp>
        <p:nvSpPr>
          <p:cNvPr id="3" name="内容占位符 2"/>
          <p:cNvSpPr>
            <a:spLocks noGrp="1"/>
          </p:cNvSpPr>
          <p:nvPr>
            <p:ph idx="1"/>
          </p:nvPr>
        </p:nvSpPr>
        <p:spPr/>
        <p:txBody>
          <a:bodyPr/>
          <a:lstStyle/>
          <a:p>
            <a:r>
              <a:rPr lang="en-US" sz="2400" b="1" dirty="0"/>
              <a:t>4.2 Style at sentence level</a:t>
            </a:r>
            <a:endParaRPr lang="en-US" sz="2400" dirty="0"/>
          </a:p>
          <a:p>
            <a:endParaRPr lang="zh-CN" alt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36912"/>
            <a:ext cx="759684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5228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Example 2</a:t>
            </a:r>
            <a:endParaRPr lang="zh-CN" altLang="en-US" sz="3200" dirty="0"/>
          </a:p>
        </p:txBody>
      </p:sp>
      <p:sp>
        <p:nvSpPr>
          <p:cNvPr id="3" name="内容占位符 2"/>
          <p:cNvSpPr>
            <a:spLocks noGrp="1"/>
          </p:cNvSpPr>
          <p:nvPr>
            <p:ph idx="1"/>
          </p:nvPr>
        </p:nvSpPr>
        <p:spPr>
          <a:xfrm>
            <a:off x="899592" y="1628800"/>
            <a:ext cx="8064896" cy="4608512"/>
          </a:xfrm>
        </p:spPr>
        <p:txBody>
          <a:bodyPr/>
          <a:lstStyle/>
          <a:p>
            <a:r>
              <a:rPr lang="en-US" sz="2400" dirty="0"/>
              <a:t>ST:</a:t>
            </a:r>
            <a:r>
              <a:rPr lang="zh-CN" altLang="en-US" sz="2400" dirty="0"/>
              <a:t>将听吾计，用之必胜，留之</a:t>
            </a:r>
            <a:r>
              <a:rPr lang="en-US" altLang="zh-CN" sz="2400" dirty="0"/>
              <a:t>﹔</a:t>
            </a:r>
            <a:r>
              <a:rPr lang="zh-CN" altLang="en-US" sz="2400" dirty="0"/>
              <a:t>将不听吾计，用之必败，去之</a:t>
            </a:r>
            <a:r>
              <a:rPr lang="zh-CN" altLang="en-US" sz="2400" dirty="0" smtClean="0"/>
              <a:t>。</a:t>
            </a:r>
            <a:endParaRPr lang="en-US" altLang="zh-CN" sz="2400" dirty="0" smtClean="0"/>
          </a:p>
          <a:p>
            <a:r>
              <a:rPr lang="zh-CN" altLang="en-US" sz="2400" dirty="0"/>
              <a:t>将听吾计</a:t>
            </a:r>
            <a:r>
              <a:rPr lang="zh-CN" altLang="en-US" sz="2400" dirty="0" smtClean="0"/>
              <a:t>，</a:t>
            </a:r>
            <a:r>
              <a:rPr lang="en-US" altLang="zh-CN" sz="2400" dirty="0" smtClean="0"/>
              <a:t>( )</a:t>
            </a:r>
            <a:r>
              <a:rPr lang="zh-CN" altLang="en-US" sz="2400" dirty="0" smtClean="0"/>
              <a:t>用之（将）必胜，</a:t>
            </a:r>
            <a:r>
              <a:rPr lang="en-US" altLang="zh-CN" sz="2400" dirty="0"/>
              <a:t> </a:t>
            </a:r>
            <a:r>
              <a:rPr lang="en-US" altLang="zh-CN" sz="2400" dirty="0" smtClean="0"/>
              <a:t>( )</a:t>
            </a:r>
            <a:r>
              <a:rPr lang="zh-CN" altLang="en-US" sz="2400" dirty="0" smtClean="0"/>
              <a:t>留</a:t>
            </a:r>
            <a:r>
              <a:rPr lang="zh-CN" altLang="en-US" sz="2400" dirty="0"/>
              <a:t>之</a:t>
            </a:r>
            <a:r>
              <a:rPr lang="en-US" altLang="zh-CN" sz="2400" dirty="0"/>
              <a:t>﹔</a:t>
            </a:r>
            <a:r>
              <a:rPr lang="zh-CN" altLang="en-US" sz="2400" dirty="0"/>
              <a:t>将不听吾计</a:t>
            </a:r>
            <a:r>
              <a:rPr lang="zh-CN" altLang="en-US" sz="2400" dirty="0" smtClean="0"/>
              <a:t>，</a:t>
            </a:r>
            <a:r>
              <a:rPr lang="en-US" altLang="zh-CN" sz="2400" dirty="0" smtClean="0"/>
              <a:t> </a:t>
            </a:r>
            <a:r>
              <a:rPr lang="en-US" altLang="zh-CN" sz="2400" dirty="0" smtClean="0"/>
              <a:t>( )</a:t>
            </a:r>
            <a:r>
              <a:rPr lang="zh-CN" altLang="en-US" sz="2400" dirty="0" smtClean="0"/>
              <a:t>用之</a:t>
            </a:r>
            <a:r>
              <a:rPr lang="zh-CN" altLang="en-US" sz="2400" dirty="0"/>
              <a:t>（将）</a:t>
            </a:r>
            <a:r>
              <a:rPr lang="zh-CN" altLang="en-US" sz="2400" dirty="0" smtClean="0"/>
              <a:t>必</a:t>
            </a:r>
            <a:r>
              <a:rPr lang="zh-CN" altLang="en-US" sz="2400" dirty="0"/>
              <a:t>败</a:t>
            </a:r>
            <a:r>
              <a:rPr lang="zh-CN" altLang="en-US" sz="2400" dirty="0" smtClean="0"/>
              <a:t>，</a:t>
            </a:r>
            <a:r>
              <a:rPr lang="en-US" altLang="zh-CN" sz="2400" dirty="0"/>
              <a:t> </a:t>
            </a:r>
            <a:r>
              <a:rPr lang="en-US" altLang="zh-CN" sz="2400" dirty="0" smtClean="0"/>
              <a:t>( )</a:t>
            </a:r>
            <a:r>
              <a:rPr lang="zh-CN" altLang="en-US" sz="2400" dirty="0" smtClean="0"/>
              <a:t>去</a:t>
            </a:r>
            <a:r>
              <a:rPr lang="zh-CN" altLang="en-US" sz="2400" dirty="0"/>
              <a:t>之。</a:t>
            </a:r>
            <a:endParaRPr lang="en-US" sz="2400" dirty="0" smtClean="0"/>
          </a:p>
          <a:p>
            <a:r>
              <a:rPr lang="en-US" sz="2400" dirty="0" smtClean="0"/>
              <a:t>TT1</a:t>
            </a:r>
            <a:r>
              <a:rPr lang="en-US" sz="2400" dirty="0"/>
              <a:t>: The generals </a:t>
            </a:r>
            <a:r>
              <a:rPr lang="en-US" sz="2400" dirty="0">
                <a:solidFill>
                  <a:srgbClr val="FF0000"/>
                </a:solidFill>
              </a:rPr>
              <a:t>that </a:t>
            </a:r>
            <a:r>
              <a:rPr lang="en-US" sz="2400" dirty="0"/>
              <a:t>hearkens to my counsel and acts upon it, will conquer; let such a one be </a:t>
            </a:r>
            <a:r>
              <a:rPr lang="en-US" sz="2400" dirty="0" smtClean="0"/>
              <a:t>retained </a:t>
            </a:r>
            <a:r>
              <a:rPr lang="en-US" sz="2400" dirty="0"/>
              <a:t>in command! The general </a:t>
            </a:r>
            <a:r>
              <a:rPr lang="en-US" sz="2400" dirty="0">
                <a:solidFill>
                  <a:srgbClr val="FF0000"/>
                </a:solidFill>
              </a:rPr>
              <a:t>that</a:t>
            </a:r>
            <a:r>
              <a:rPr lang="en-US" sz="2400" dirty="0"/>
              <a:t> hearkens not to my counsel nor acts upon it, will suffer defeat: let such a one be dismissed. (42 words)</a:t>
            </a:r>
          </a:p>
          <a:p>
            <a:r>
              <a:rPr lang="en-US" sz="2400" dirty="0"/>
              <a:t>TT2: The general heeds my appraisals. Employ him and he is certainly victorious</a:t>
            </a:r>
            <a:r>
              <a:rPr lang="en-US" sz="2400" dirty="0" smtClean="0"/>
              <a:t>. Retain </a:t>
            </a:r>
            <a:r>
              <a:rPr lang="en-US" sz="2400" dirty="0"/>
              <a:t>him</a:t>
            </a:r>
            <a:r>
              <a:rPr lang="en-US" sz="2400" dirty="0" smtClean="0"/>
              <a:t>. The </a:t>
            </a:r>
            <a:r>
              <a:rPr lang="en-US" sz="2400" dirty="0"/>
              <a:t>general does not heed my appraisals</a:t>
            </a:r>
            <a:r>
              <a:rPr lang="en-US" sz="2400" dirty="0" smtClean="0"/>
              <a:t>. Employ </a:t>
            </a:r>
            <a:r>
              <a:rPr lang="en-US" sz="2400" dirty="0"/>
              <a:t>him and he is certainly defeated</a:t>
            </a:r>
            <a:r>
              <a:rPr lang="en-US" sz="2400" dirty="0" smtClean="0"/>
              <a:t>. Remove </a:t>
            </a:r>
            <a:r>
              <a:rPr lang="en-US" sz="2400" dirty="0"/>
              <a:t>him. (26 words)</a:t>
            </a:r>
          </a:p>
        </p:txBody>
      </p:sp>
    </p:spTree>
    <p:extLst>
      <p:ext uri="{BB962C8B-B14F-4D97-AF65-F5344CB8AC3E}">
        <p14:creationId xmlns:p14="http://schemas.microsoft.com/office/powerpoint/2010/main" val="21039926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15616" y="332656"/>
            <a:ext cx="7632848" cy="5112568"/>
          </a:xfrm>
        </p:spPr>
        <p:txBody>
          <a:bodyPr/>
          <a:lstStyle/>
          <a:p>
            <a:r>
              <a:rPr lang="en-US" sz="3200" b="1" dirty="0" smtClean="0"/>
              <a:t>Style </a:t>
            </a:r>
            <a:r>
              <a:rPr lang="en-US" sz="3200" b="1" dirty="0"/>
              <a:t>and Status in the Retranslations of </a:t>
            </a:r>
            <a:r>
              <a:rPr lang="en-US" sz="3200" b="1" i="1" dirty="0"/>
              <a:t>The Art of War</a:t>
            </a:r>
            <a:r>
              <a:rPr lang="en-US" sz="3200" dirty="0"/>
              <a:t/>
            </a:r>
            <a:br>
              <a:rPr lang="en-US" sz="3200" dirty="0"/>
            </a:br>
            <a:r>
              <a:rPr lang="en-US" altLang="zh-CN" sz="2800" b="1" dirty="0" smtClean="0">
                <a:solidFill>
                  <a:schemeClr val="tx1"/>
                </a:solidFill>
              </a:rPr>
              <a:t/>
            </a:r>
            <a:br>
              <a:rPr lang="en-US" altLang="zh-CN" sz="2800" b="1" dirty="0" smtClean="0">
                <a:solidFill>
                  <a:schemeClr val="tx1"/>
                </a:solidFill>
              </a:rPr>
            </a:br>
            <a:r>
              <a:rPr lang="en-US" altLang="zh-CN" sz="2800" dirty="0" smtClean="0"/>
              <a:t>LUO </a:t>
            </a:r>
            <a:r>
              <a:rPr lang="en-US" altLang="zh-CN" sz="2800" dirty="0" smtClean="0"/>
              <a:t>Tian(</a:t>
            </a:r>
            <a:r>
              <a:rPr lang="zh-CN" altLang="en-US" sz="2800" dirty="0" smtClean="0"/>
              <a:t>罗天</a:t>
            </a:r>
            <a:r>
              <a:rPr lang="en-US" altLang="zh-CN" sz="2800" dirty="0" smtClean="0"/>
              <a:t>)</a:t>
            </a:r>
            <a:r>
              <a:rPr lang="en-US" altLang="zh-CN" sz="2800" dirty="0" smtClean="0"/>
              <a:t/>
            </a:r>
            <a:br>
              <a:rPr lang="en-US" altLang="zh-CN" sz="2800" dirty="0" smtClean="0"/>
            </a:br>
            <a:r>
              <a:rPr lang="en-AU" altLang="zh-CN" sz="2800" dirty="0" smtClean="0">
                <a:solidFill>
                  <a:schemeClr val="tx1"/>
                </a:solidFill>
              </a:rPr>
              <a:t> </a:t>
            </a:r>
            <a:r>
              <a:rPr lang="en-AU" altLang="zh-CN" sz="2800" dirty="0" smtClean="0">
                <a:solidFill>
                  <a:schemeClr val="tx1"/>
                </a:solidFill>
              </a:rPr>
              <a:t/>
            </a:r>
            <a:br>
              <a:rPr lang="en-AU" altLang="zh-CN" sz="2800" dirty="0" smtClean="0">
                <a:solidFill>
                  <a:schemeClr val="tx1"/>
                </a:solidFill>
              </a:rPr>
            </a:br>
            <a:r>
              <a:rPr lang="en-AU" altLang="zh-CN" sz="2800" dirty="0">
                <a:solidFill>
                  <a:schemeClr val="tx1"/>
                </a:solidFill>
              </a:rPr>
              <a:t/>
            </a:r>
            <a:br>
              <a:rPr lang="en-AU" altLang="zh-CN" sz="2800" dirty="0">
                <a:solidFill>
                  <a:schemeClr val="tx1"/>
                </a:solidFill>
              </a:rPr>
            </a:br>
            <a:r>
              <a:rPr lang="en-AU" altLang="zh-CN" sz="2000" dirty="0" smtClean="0">
                <a:solidFill>
                  <a:schemeClr val="tx1"/>
                </a:solidFill>
              </a:rPr>
              <a:t>English </a:t>
            </a:r>
            <a:r>
              <a:rPr lang="en-AU" altLang="zh-CN" sz="2000" dirty="0" smtClean="0">
                <a:solidFill>
                  <a:schemeClr val="tx1"/>
                </a:solidFill>
              </a:rPr>
              <a:t>Department, F</a:t>
            </a:r>
            <a:r>
              <a:rPr lang="en-US" altLang="zh-CN" sz="2000" dirty="0" smtClean="0">
                <a:solidFill>
                  <a:schemeClr val="tx1"/>
                </a:solidFill>
              </a:rPr>
              <a:t>A</a:t>
            </a:r>
            <a:r>
              <a:rPr lang="en-AU" altLang="zh-CN" sz="2000" dirty="0" smtClean="0">
                <a:solidFill>
                  <a:schemeClr val="tx1"/>
                </a:solidFill>
              </a:rPr>
              <a:t>H, University of Macau</a:t>
            </a:r>
            <a:r>
              <a:rPr lang="en-US" altLang="zh-CN" sz="2000" dirty="0" smtClean="0">
                <a:solidFill>
                  <a:schemeClr val="tx1"/>
                </a:solidFill>
              </a:rPr>
              <a:t> </a:t>
            </a:r>
            <a:r>
              <a:rPr lang="en-AU" altLang="zh-CN" sz="3600" dirty="0" smtClean="0"/>
              <a:t/>
            </a:r>
            <a:br>
              <a:rPr lang="en-AU" altLang="zh-CN" sz="3600" dirty="0" smtClean="0"/>
            </a:br>
            <a:r>
              <a:rPr lang="en-AU" altLang="zh-CN" sz="2000" dirty="0">
                <a:solidFill>
                  <a:schemeClr val="tx1"/>
                </a:solidFill>
              </a:rPr>
              <a:t>SFL, Chongqing </a:t>
            </a:r>
            <a:r>
              <a:rPr lang="en-AU" altLang="zh-CN" sz="2000" dirty="0" err="1">
                <a:solidFill>
                  <a:schemeClr val="tx1"/>
                </a:solidFill>
              </a:rPr>
              <a:t>Jiaotong</a:t>
            </a:r>
            <a:r>
              <a:rPr lang="en-AU" altLang="zh-CN" sz="2000" dirty="0">
                <a:solidFill>
                  <a:schemeClr val="tx1"/>
                </a:solidFill>
              </a:rPr>
              <a:t> </a:t>
            </a:r>
            <a:r>
              <a:rPr lang="en-AU" altLang="zh-CN" sz="2000" dirty="0" smtClean="0">
                <a:solidFill>
                  <a:schemeClr val="tx1"/>
                </a:solidFill>
              </a:rPr>
              <a:t>University</a:t>
            </a:r>
            <a:br>
              <a:rPr lang="en-AU" altLang="zh-CN" sz="2000" dirty="0" smtClean="0">
                <a:solidFill>
                  <a:schemeClr val="tx1"/>
                </a:solidFill>
              </a:rPr>
            </a:br>
            <a:r>
              <a:rPr lang="en-AU" altLang="zh-CN" sz="2000" dirty="0" smtClean="0">
                <a:solidFill>
                  <a:schemeClr val="tx1"/>
                </a:solidFill>
              </a:rPr>
              <a:t>kkkluo@foxmail.com</a:t>
            </a:r>
            <a:r>
              <a:rPr lang="en-US" altLang="zh-CN" sz="2000" dirty="0">
                <a:solidFill>
                  <a:schemeClr val="tx1"/>
                </a:solidFill>
              </a:rPr>
              <a:t/>
            </a:r>
            <a:br>
              <a:rPr lang="en-US" altLang="zh-CN" sz="2000" dirty="0">
                <a:solidFill>
                  <a:schemeClr val="tx1"/>
                </a:solidFill>
              </a:rPr>
            </a:br>
            <a:r>
              <a:rPr lang="en-US" altLang="zh-CN" sz="3600" b="1" dirty="0" smtClean="0">
                <a:solidFill>
                  <a:schemeClr val="tx1"/>
                </a:solidFill>
              </a:rPr>
              <a:t/>
            </a:r>
            <a:br>
              <a:rPr lang="en-US" altLang="zh-CN" sz="3600" b="1" dirty="0" smtClean="0">
                <a:solidFill>
                  <a:schemeClr val="tx1"/>
                </a:solidFill>
              </a:rPr>
            </a:br>
            <a:endParaRPr lang="en-US" altLang="zh-CN" sz="3600" dirty="0"/>
          </a:p>
        </p:txBody>
      </p:sp>
      <p:sp>
        <p:nvSpPr>
          <p:cNvPr id="2051" name="Rectangle 3"/>
          <p:cNvSpPr>
            <a:spLocks noGrp="1" noChangeArrowheads="1"/>
          </p:cNvSpPr>
          <p:nvPr>
            <p:ph type="subTitle" idx="1"/>
          </p:nvPr>
        </p:nvSpPr>
        <p:spPr>
          <a:xfrm>
            <a:off x="1763688" y="4509120"/>
            <a:ext cx="6400800" cy="1752600"/>
          </a:xfrm>
        </p:spPr>
        <p:txBody>
          <a:bodyPr/>
          <a:lstStyle/>
          <a:p>
            <a:endParaRPr lang="en-AU" altLang="zh-CN" dirty="0" smtClean="0"/>
          </a:p>
          <a:p>
            <a:r>
              <a:rPr lang="en-US" altLang="zh-CN" sz="2400" dirty="0" smtClean="0"/>
              <a:t>Xi’an</a:t>
            </a:r>
            <a:r>
              <a:rPr lang="en-AU" altLang="zh-CN" sz="2400" dirty="0" smtClean="0"/>
              <a:t>, </a:t>
            </a:r>
            <a:r>
              <a:rPr lang="en-US" altLang="zh-CN" sz="2400" dirty="0" smtClean="0"/>
              <a:t>June</a:t>
            </a:r>
            <a:r>
              <a:rPr lang="en-AU" altLang="zh-CN" sz="2400" dirty="0" smtClean="0"/>
              <a:t>. 17-18, 2016</a:t>
            </a:r>
          </a:p>
        </p:txBody>
      </p:sp>
      <p:pic>
        <p:nvPicPr>
          <p:cNvPr id="4" name="Picture 23" descr="E:\翻译研究\澳大研究\The Practice of Scholarship\umac_logo.png"/>
          <p:cNvPicPr>
            <a:picLocks noChangeAspect="1" noChangeArrowheads="1"/>
          </p:cNvPicPr>
          <p:nvPr/>
        </p:nvPicPr>
        <p:blipFill>
          <a:blip r:embed="rId2" cstate="print"/>
          <a:srcRect/>
          <a:stretch>
            <a:fillRect/>
          </a:stretch>
        </p:blipFill>
        <p:spPr bwMode="auto">
          <a:xfrm>
            <a:off x="6660232" y="5013176"/>
            <a:ext cx="1447800" cy="15478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2800" b="1" dirty="0" smtClean="0"/>
              <a:t>4.3 Style </a:t>
            </a:r>
            <a:r>
              <a:rPr lang="en-US" sz="2800" b="1" dirty="0"/>
              <a:t>at rhetorical level</a:t>
            </a:r>
            <a:endParaRPr lang="en-US" sz="2800" dirty="0"/>
          </a:p>
        </p:txBody>
      </p:sp>
      <p:sp>
        <p:nvSpPr>
          <p:cNvPr id="3" name="内容占位符 2"/>
          <p:cNvSpPr>
            <a:spLocks noGrp="1"/>
          </p:cNvSpPr>
          <p:nvPr>
            <p:ph idx="1"/>
          </p:nvPr>
        </p:nvSpPr>
        <p:spPr>
          <a:xfrm>
            <a:off x="971600" y="1766888"/>
            <a:ext cx="7859663" cy="4758456"/>
          </a:xfrm>
        </p:spPr>
        <p:txBody>
          <a:bodyPr/>
          <a:lstStyle/>
          <a:p>
            <a:r>
              <a:rPr lang="en-US" altLang="zh-CN" sz="2400" dirty="0" smtClean="0"/>
              <a:t> </a:t>
            </a:r>
            <a:endParaRPr lang="zh-CN" alt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420888"/>
            <a:ext cx="6671110" cy="291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1092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Example 3</a:t>
            </a:r>
            <a:endParaRPr lang="zh-CN" altLang="en-US" sz="3200" dirty="0"/>
          </a:p>
        </p:txBody>
      </p:sp>
      <p:sp>
        <p:nvSpPr>
          <p:cNvPr id="3" name="内容占位符 2"/>
          <p:cNvSpPr>
            <a:spLocks noGrp="1"/>
          </p:cNvSpPr>
          <p:nvPr>
            <p:ph idx="1"/>
          </p:nvPr>
        </p:nvSpPr>
        <p:spPr>
          <a:xfrm>
            <a:off x="1062038" y="1766888"/>
            <a:ext cx="7830442" cy="4542432"/>
          </a:xfrm>
        </p:spPr>
        <p:txBody>
          <a:bodyPr/>
          <a:lstStyle/>
          <a:p>
            <a:r>
              <a:rPr lang="en-US" sz="2400" dirty="0"/>
              <a:t>ST: </a:t>
            </a:r>
            <a:r>
              <a:rPr lang="zh-CN" altLang="en-US" sz="2400" dirty="0">
                <a:solidFill>
                  <a:srgbClr val="FF0000"/>
                </a:solidFill>
              </a:rPr>
              <a:t>非</a:t>
            </a:r>
            <a:r>
              <a:rPr lang="zh-CN" altLang="en-US" sz="2400" dirty="0"/>
              <a:t>圣智</a:t>
            </a:r>
            <a:r>
              <a:rPr lang="zh-CN" altLang="en-US" sz="2400" dirty="0">
                <a:solidFill>
                  <a:srgbClr val="FF0000"/>
                </a:solidFill>
              </a:rPr>
              <a:t>不能</a:t>
            </a:r>
            <a:r>
              <a:rPr lang="zh-CN" altLang="en-US" sz="2400" dirty="0"/>
              <a:t>用间。</a:t>
            </a:r>
            <a:r>
              <a:rPr lang="zh-CN" altLang="en-US" sz="2400" dirty="0">
                <a:solidFill>
                  <a:srgbClr val="FF0000"/>
                </a:solidFill>
              </a:rPr>
              <a:t>非</a:t>
            </a:r>
            <a:r>
              <a:rPr lang="zh-CN" altLang="en-US" sz="2400" dirty="0"/>
              <a:t>仁义</a:t>
            </a:r>
            <a:r>
              <a:rPr lang="zh-CN" altLang="en-US" sz="2400" dirty="0">
                <a:solidFill>
                  <a:srgbClr val="FF0000"/>
                </a:solidFill>
              </a:rPr>
              <a:t>不能</a:t>
            </a:r>
            <a:r>
              <a:rPr lang="zh-CN" altLang="en-US" sz="2400" dirty="0"/>
              <a:t>使间。</a:t>
            </a:r>
            <a:r>
              <a:rPr lang="zh-CN" altLang="en-US" sz="2400" dirty="0">
                <a:solidFill>
                  <a:srgbClr val="FF0000"/>
                </a:solidFill>
              </a:rPr>
              <a:t>非</a:t>
            </a:r>
            <a:r>
              <a:rPr lang="zh-CN" altLang="en-US" sz="2400" dirty="0"/>
              <a:t>微妙</a:t>
            </a:r>
            <a:r>
              <a:rPr lang="zh-CN" altLang="en-US" sz="2400" dirty="0">
                <a:solidFill>
                  <a:srgbClr val="FF0000"/>
                </a:solidFill>
              </a:rPr>
              <a:t>不能</a:t>
            </a:r>
            <a:r>
              <a:rPr lang="zh-CN" altLang="en-US" sz="2400" dirty="0"/>
              <a:t>得间之实。</a:t>
            </a:r>
            <a:endParaRPr lang="en-US" sz="2400" dirty="0"/>
          </a:p>
          <a:p>
            <a:r>
              <a:rPr lang="en-US" sz="2400" dirty="0"/>
              <a:t>TT1: </a:t>
            </a:r>
            <a:r>
              <a:rPr lang="en-US" sz="2400" dirty="0">
                <a:solidFill>
                  <a:srgbClr val="FF0000"/>
                </a:solidFill>
              </a:rPr>
              <a:t>Spies</a:t>
            </a:r>
            <a:r>
              <a:rPr lang="en-US" sz="2400" dirty="0"/>
              <a:t> </a:t>
            </a:r>
            <a:r>
              <a:rPr lang="en-US" sz="2400" dirty="0">
                <a:solidFill>
                  <a:srgbClr val="FF0000"/>
                </a:solidFill>
              </a:rPr>
              <a:t>canno</a:t>
            </a:r>
            <a:r>
              <a:rPr lang="en-US" sz="2400" dirty="0"/>
              <a:t>t be usefully employed </a:t>
            </a:r>
            <a:r>
              <a:rPr lang="en-US" sz="2400" dirty="0">
                <a:solidFill>
                  <a:srgbClr val="FF0000"/>
                </a:solidFill>
              </a:rPr>
              <a:t>without</a:t>
            </a:r>
            <a:r>
              <a:rPr lang="en-US" sz="2400" dirty="0"/>
              <a:t> a certain intuitive sagacity. </a:t>
            </a:r>
            <a:r>
              <a:rPr lang="en-US" sz="2400" dirty="0">
                <a:solidFill>
                  <a:srgbClr val="FF0000"/>
                </a:solidFill>
              </a:rPr>
              <a:t>They</a:t>
            </a:r>
            <a:r>
              <a:rPr lang="en-US" sz="2400" dirty="0"/>
              <a:t> </a:t>
            </a:r>
            <a:r>
              <a:rPr lang="en-US" sz="2400" dirty="0">
                <a:solidFill>
                  <a:srgbClr val="FF0000"/>
                </a:solidFill>
              </a:rPr>
              <a:t>canno</a:t>
            </a:r>
            <a:r>
              <a:rPr lang="en-US" sz="2400" dirty="0"/>
              <a:t>t be properly managed </a:t>
            </a:r>
            <a:r>
              <a:rPr lang="en-US" sz="2400" dirty="0">
                <a:solidFill>
                  <a:srgbClr val="FF0000"/>
                </a:solidFill>
              </a:rPr>
              <a:t>withou</a:t>
            </a:r>
            <a:r>
              <a:rPr lang="en-US" sz="2400" dirty="0"/>
              <a:t>t benevolence and straightforwardness. </a:t>
            </a:r>
            <a:r>
              <a:rPr lang="en-US" sz="2400" dirty="0">
                <a:solidFill>
                  <a:srgbClr val="FF0000"/>
                </a:solidFill>
              </a:rPr>
              <a:t>Without </a:t>
            </a:r>
            <a:r>
              <a:rPr lang="en-US" sz="2400" dirty="0"/>
              <a:t>subtle ingenuity of mind, </a:t>
            </a:r>
            <a:r>
              <a:rPr lang="en-US" sz="2400" dirty="0">
                <a:solidFill>
                  <a:srgbClr val="FF0000"/>
                </a:solidFill>
              </a:rPr>
              <a:t>one</a:t>
            </a:r>
            <a:r>
              <a:rPr lang="en-US" sz="2400" dirty="0"/>
              <a:t> </a:t>
            </a:r>
            <a:r>
              <a:rPr lang="en-US" sz="2400" dirty="0">
                <a:solidFill>
                  <a:srgbClr val="FF0000"/>
                </a:solidFill>
              </a:rPr>
              <a:t>cannot</a:t>
            </a:r>
            <a:r>
              <a:rPr lang="en-US" sz="2400" dirty="0"/>
              <a:t> make certain of the truth of their reports.</a:t>
            </a:r>
          </a:p>
          <a:p>
            <a:r>
              <a:rPr lang="en-US" sz="2400" dirty="0"/>
              <a:t>TT2: </a:t>
            </a:r>
            <a:r>
              <a:rPr lang="en-US" sz="2400" dirty="0">
                <a:solidFill>
                  <a:srgbClr val="FF0000"/>
                </a:solidFill>
              </a:rPr>
              <a:t>If not</a:t>
            </a:r>
            <a:r>
              <a:rPr lang="en-US" sz="2400" dirty="0"/>
              <a:t> a sage, </a:t>
            </a:r>
            <a:r>
              <a:rPr lang="en-US" sz="2400" dirty="0">
                <a:solidFill>
                  <a:srgbClr val="FF0000"/>
                </a:solidFill>
              </a:rPr>
              <a:t>one cannot </a:t>
            </a:r>
            <a:r>
              <a:rPr lang="en-US" sz="2400" dirty="0"/>
              <a:t>employ spies. </a:t>
            </a:r>
            <a:r>
              <a:rPr lang="en-US" sz="2400" dirty="0">
                <a:solidFill>
                  <a:srgbClr val="FF0000"/>
                </a:solidFill>
              </a:rPr>
              <a:t>If not </a:t>
            </a:r>
            <a:r>
              <a:rPr lang="en-US" sz="2400" dirty="0"/>
              <a:t>humane, </a:t>
            </a:r>
            <a:r>
              <a:rPr lang="en-US" sz="2400" dirty="0">
                <a:solidFill>
                  <a:srgbClr val="FF0000"/>
                </a:solidFill>
              </a:rPr>
              <a:t>one cannot </a:t>
            </a:r>
            <a:r>
              <a:rPr lang="en-US" sz="2400" dirty="0"/>
              <a:t>send out spies. </a:t>
            </a:r>
            <a:r>
              <a:rPr lang="en-US" sz="2400" dirty="0">
                <a:solidFill>
                  <a:srgbClr val="FF0000"/>
                </a:solidFill>
              </a:rPr>
              <a:t>If not </a:t>
            </a:r>
            <a:r>
              <a:rPr lang="en-US" sz="2400" dirty="0"/>
              <a:t>subtle and secret, </a:t>
            </a:r>
            <a:r>
              <a:rPr lang="en-US" sz="2400" dirty="0">
                <a:solidFill>
                  <a:srgbClr val="FF0000"/>
                </a:solidFill>
              </a:rPr>
              <a:t>one cannot </a:t>
            </a:r>
            <a:r>
              <a:rPr lang="en-US" sz="2400" dirty="0"/>
              <a:t>obtain a spy's treasure.</a:t>
            </a:r>
          </a:p>
          <a:p>
            <a:endParaRPr lang="zh-CN" altLang="en-US" sz="2400" dirty="0"/>
          </a:p>
        </p:txBody>
      </p:sp>
    </p:spTree>
    <p:extLst>
      <p:ext uri="{BB962C8B-B14F-4D97-AF65-F5344CB8AC3E}">
        <p14:creationId xmlns:p14="http://schemas.microsoft.com/office/powerpoint/2010/main" val="9518740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r>
              <a:rPr lang="en-US" b="1" dirty="0" smtClean="0"/>
              <a:t>4.4 Summary</a:t>
            </a:r>
          </a:p>
          <a:p>
            <a:r>
              <a:rPr lang="en-US" sz="2800" dirty="0"/>
              <a:t>Great difference </a:t>
            </a:r>
            <a:r>
              <a:rPr lang="en-US" sz="2800" dirty="0" smtClean="0"/>
              <a:t>in </a:t>
            </a:r>
            <a:r>
              <a:rPr lang="en-US" sz="2800" dirty="0"/>
              <a:t>style </a:t>
            </a:r>
            <a:r>
              <a:rPr lang="en-US" sz="2800" dirty="0" smtClean="0"/>
              <a:t>between </a:t>
            </a:r>
            <a:r>
              <a:rPr lang="en-US" sz="2800" dirty="0"/>
              <a:t>TT2 and TT2</a:t>
            </a:r>
          </a:p>
          <a:p>
            <a:r>
              <a:rPr lang="en-US" sz="2800" dirty="0" smtClean="0"/>
              <a:t>TT1</a:t>
            </a:r>
            <a:r>
              <a:rPr lang="en-US" sz="2800" dirty="0" smtClean="0"/>
              <a:t>: more target-oriented </a:t>
            </a:r>
          </a:p>
          <a:p>
            <a:r>
              <a:rPr lang="en-US" sz="2800" dirty="0" smtClean="0"/>
              <a:t>TT2: more source-oriented </a:t>
            </a:r>
            <a:endParaRPr lang="en-US" dirty="0"/>
          </a:p>
        </p:txBody>
      </p:sp>
    </p:spTree>
    <p:extLst>
      <p:ext uri="{BB962C8B-B14F-4D97-AF65-F5344CB8AC3E}">
        <p14:creationId xmlns:p14="http://schemas.microsoft.com/office/powerpoint/2010/main" val="10270275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4000" b="1" dirty="0" smtClean="0"/>
              <a:t>5</a:t>
            </a:r>
            <a:r>
              <a:rPr lang="en-US" sz="4000" b="1" dirty="0"/>
              <a:t>. Different status, different styles</a:t>
            </a:r>
            <a:endParaRPr lang="en-US" sz="4000" dirty="0"/>
          </a:p>
        </p:txBody>
      </p:sp>
      <p:sp>
        <p:nvSpPr>
          <p:cNvPr id="4" name="内容占位符 3"/>
          <p:cNvSpPr>
            <a:spLocks noGrp="1"/>
          </p:cNvSpPr>
          <p:nvPr>
            <p:ph idx="1"/>
          </p:nvPr>
        </p:nvSpPr>
        <p:spPr/>
        <p:txBody>
          <a:bodyPr/>
          <a:lstStyle/>
          <a:p>
            <a:r>
              <a:rPr lang="en-US" altLang="zh-CN" b="1" dirty="0"/>
              <a:t>5.1 Secondary </a:t>
            </a:r>
            <a:r>
              <a:rPr lang="en-US" altLang="zh-CN" b="1" dirty="0" smtClean="0"/>
              <a:t>position to be </a:t>
            </a:r>
            <a:r>
              <a:rPr lang="en-US" altLang="zh-CN" b="1" dirty="0"/>
              <a:t>taken by TT1</a:t>
            </a:r>
            <a:r>
              <a:rPr lang="en-US" altLang="zh-CN" dirty="0"/>
              <a:t>:</a:t>
            </a:r>
          </a:p>
          <a:p>
            <a:r>
              <a:rPr lang="en-US" altLang="zh-CN" dirty="0"/>
              <a:t>A. </a:t>
            </a:r>
            <a:r>
              <a:rPr lang="en-US" dirty="0" err="1"/>
              <a:t>Calthrop’s</a:t>
            </a:r>
            <a:r>
              <a:rPr lang="en-US" dirty="0"/>
              <a:t> first English translation(1905)</a:t>
            </a:r>
            <a:r>
              <a:rPr lang="zh-CN" altLang="en-US" dirty="0"/>
              <a:t>，</a:t>
            </a:r>
            <a:r>
              <a:rPr lang="en-US" dirty="0"/>
              <a:t>  a failure</a:t>
            </a:r>
          </a:p>
          <a:p>
            <a:r>
              <a:rPr lang="en-US" dirty="0"/>
              <a:t>B. western military theory monopolized by the book </a:t>
            </a:r>
            <a:r>
              <a:rPr lang="en-US" i="1" dirty="0"/>
              <a:t>On War</a:t>
            </a:r>
            <a:r>
              <a:rPr lang="en-US" dirty="0"/>
              <a:t> by von Clausewitz</a:t>
            </a:r>
          </a:p>
          <a:p>
            <a:r>
              <a:rPr lang="en-US" dirty="0"/>
              <a:t>C. seldom </a:t>
            </a:r>
            <a:r>
              <a:rPr lang="en-US" dirty="0" smtClean="0"/>
              <a:t>referred to in </a:t>
            </a:r>
            <a:r>
              <a:rPr lang="en-US" dirty="0"/>
              <a:t>western strategic(military) texts</a:t>
            </a:r>
          </a:p>
        </p:txBody>
      </p:sp>
    </p:spTree>
    <p:extLst>
      <p:ext uri="{BB962C8B-B14F-4D97-AF65-F5344CB8AC3E}">
        <p14:creationId xmlns:p14="http://schemas.microsoft.com/office/powerpoint/2010/main" val="1260022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062038" y="1766888"/>
            <a:ext cx="7830442" cy="4686448"/>
          </a:xfrm>
        </p:spPr>
        <p:txBody>
          <a:bodyPr/>
          <a:lstStyle/>
          <a:p>
            <a:r>
              <a:rPr lang="en-US" altLang="zh-CN" sz="2800" dirty="0" smtClean="0"/>
              <a:t> </a:t>
            </a:r>
            <a:r>
              <a:rPr lang="en-US" altLang="zh-CN" sz="2800" b="1" dirty="0" smtClean="0"/>
              <a:t>5.2 Primary position to be enjoyed by </a:t>
            </a:r>
            <a:r>
              <a:rPr lang="en-US" altLang="zh-CN" sz="2800" b="1" dirty="0" smtClean="0"/>
              <a:t>TT2</a:t>
            </a:r>
          </a:p>
          <a:p>
            <a:r>
              <a:rPr lang="en-US" altLang="zh-CN" sz="2800" b="1" dirty="0"/>
              <a:t> </a:t>
            </a:r>
            <a:r>
              <a:rPr lang="en-US" altLang="zh-CN" sz="2800" b="1" dirty="0" smtClean="0"/>
              <a:t>(90 years past…)</a:t>
            </a:r>
            <a:endParaRPr lang="en-US" altLang="zh-CN" sz="2800" b="1" dirty="0" smtClean="0"/>
          </a:p>
          <a:p>
            <a:r>
              <a:rPr lang="en-US" altLang="zh-CN" sz="2600" dirty="0" smtClean="0"/>
              <a:t>A. </a:t>
            </a:r>
            <a:r>
              <a:rPr lang="en-US" altLang="zh-CN" sz="2600" dirty="0" smtClean="0"/>
              <a:t>Followers</a:t>
            </a:r>
            <a:r>
              <a:rPr lang="en-US" altLang="zh-CN" sz="2600" dirty="0" smtClean="0"/>
              <a:t>: </a:t>
            </a:r>
            <a:r>
              <a:rPr lang="en-US" altLang="zh-CN" sz="2600" dirty="0" err="1" smtClean="0"/>
              <a:t>Liddel</a:t>
            </a:r>
            <a:r>
              <a:rPr lang="en-US" altLang="zh-CN" sz="2600" dirty="0" smtClean="0"/>
              <a:t> Hart, Richard Nixon, </a:t>
            </a:r>
            <a:r>
              <a:rPr lang="en-US" sz="2600" dirty="0"/>
              <a:t>John Boyd </a:t>
            </a:r>
            <a:endParaRPr lang="en-US" sz="2600" dirty="0" smtClean="0"/>
          </a:p>
          <a:p>
            <a:r>
              <a:rPr lang="en-US" altLang="zh-CN" sz="2600" dirty="0" smtClean="0"/>
              <a:t>B. </a:t>
            </a:r>
            <a:r>
              <a:rPr lang="en-US" sz="2600" dirty="0"/>
              <a:t>Clausewitz’s </a:t>
            </a:r>
            <a:r>
              <a:rPr lang="en-US" sz="2600" i="1" dirty="0"/>
              <a:t>On War</a:t>
            </a:r>
            <a:r>
              <a:rPr lang="en-US" sz="2600" dirty="0"/>
              <a:t> </a:t>
            </a:r>
            <a:r>
              <a:rPr lang="en-US" sz="2600" dirty="0" smtClean="0"/>
              <a:t>criticized  </a:t>
            </a:r>
          </a:p>
          <a:p>
            <a:r>
              <a:rPr lang="en-US" altLang="zh-CN" sz="2600" dirty="0" smtClean="0"/>
              <a:t>C. </a:t>
            </a:r>
            <a:r>
              <a:rPr lang="en-US" altLang="zh-CN" sz="2600" dirty="0" smtClean="0"/>
              <a:t>Sun Tzu frequently </a:t>
            </a:r>
            <a:r>
              <a:rPr lang="en-US" altLang="zh-CN" sz="2600" dirty="0" smtClean="0"/>
              <a:t>quoted in western military texts</a:t>
            </a:r>
          </a:p>
          <a:p>
            <a:r>
              <a:rPr lang="en-US" altLang="zh-CN" sz="2600" dirty="0" smtClean="0"/>
              <a:t>D. Extensively taught in American Professional military </a:t>
            </a:r>
            <a:r>
              <a:rPr lang="en-US" altLang="zh-CN" sz="2600" dirty="0" smtClean="0"/>
              <a:t>universities </a:t>
            </a:r>
            <a:r>
              <a:rPr lang="en-US" altLang="zh-CN" sz="2600" dirty="0" smtClean="0"/>
              <a:t>and included in reading list  </a:t>
            </a:r>
            <a:endParaRPr lang="zh-CN" altLang="zh-CN" sz="2600" dirty="0"/>
          </a:p>
          <a:p>
            <a:r>
              <a:rPr lang="en-US" altLang="zh-CN" sz="2600" dirty="0" smtClean="0"/>
              <a:t>E. In the 21</a:t>
            </a:r>
            <a:r>
              <a:rPr lang="en-US" altLang="zh-CN" sz="2600" baseline="30000" dirty="0" smtClean="0"/>
              <a:t>st</a:t>
            </a:r>
            <a:r>
              <a:rPr lang="en-US" altLang="zh-CN" sz="2600" dirty="0" smtClean="0"/>
              <a:t> century, “</a:t>
            </a:r>
            <a:r>
              <a:rPr lang="en-US" sz="2600" dirty="0" smtClean="0"/>
              <a:t>Western </a:t>
            </a:r>
            <a:r>
              <a:rPr lang="en-US" sz="2600" dirty="0"/>
              <a:t>strategic thought more attuned to Sun Tzu’s thought as well as Chinese strategic thought as a whole” (Yuen, 2014:127)</a:t>
            </a:r>
            <a:endParaRPr lang="en-US" altLang="zh-CN" sz="2600" dirty="0" smtClean="0"/>
          </a:p>
          <a:p>
            <a:endParaRPr lang="zh-CN" altLang="en-US" sz="2800" dirty="0"/>
          </a:p>
        </p:txBody>
      </p:sp>
    </p:spTree>
    <p:extLst>
      <p:ext uri="{BB962C8B-B14F-4D97-AF65-F5344CB8AC3E}">
        <p14:creationId xmlns:p14="http://schemas.microsoft.com/office/powerpoint/2010/main" val="22831298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altLang="zh-CN" b="1" dirty="0" smtClean="0"/>
              <a:t>5.3 A </a:t>
            </a:r>
            <a:r>
              <a:rPr lang="en-US" altLang="zh-CN" b="1" dirty="0"/>
              <a:t>conscious choice by translators?</a:t>
            </a:r>
          </a:p>
          <a:p>
            <a:r>
              <a:rPr lang="en-US" altLang="zh-CN" sz="3000" dirty="0"/>
              <a:t>Giles: </a:t>
            </a:r>
            <a:r>
              <a:rPr lang="en-US" sz="3000" dirty="0"/>
              <a:t>“the Chinese of this sentence is so concise as to be practically unintelligible without commentary” </a:t>
            </a:r>
          </a:p>
          <a:p>
            <a:r>
              <a:rPr lang="en-US" altLang="zh-CN" sz="3000" dirty="0" err="1"/>
              <a:t>Denma</a:t>
            </a:r>
            <a:r>
              <a:rPr lang="en-US" altLang="zh-CN" sz="3000" dirty="0"/>
              <a:t> Translation </a:t>
            </a:r>
            <a:r>
              <a:rPr lang="en-US" altLang="zh-CN" sz="3000" dirty="0" err="1"/>
              <a:t>Group:</a:t>
            </a:r>
            <a:r>
              <a:rPr lang="en-US" sz="3000" dirty="0" err="1"/>
              <a:t>“Our</a:t>
            </a:r>
            <a:r>
              <a:rPr lang="en-US" sz="3000" dirty="0"/>
              <a:t> translation seeks to make the Sun Tzu as immediate and evocative for the English-speaking readers as it was for its Chinese lineage </a:t>
            </a:r>
            <a:r>
              <a:rPr lang="en-US" sz="3000" dirty="0" smtClean="0"/>
              <a:t>holders.”</a:t>
            </a:r>
            <a:endParaRPr lang="zh-CN" altLang="en-US" sz="3000" dirty="0"/>
          </a:p>
          <a:p>
            <a:endParaRPr lang="en-US" dirty="0"/>
          </a:p>
        </p:txBody>
      </p:sp>
    </p:spTree>
    <p:extLst>
      <p:ext uri="{BB962C8B-B14F-4D97-AF65-F5344CB8AC3E}">
        <p14:creationId xmlns:p14="http://schemas.microsoft.com/office/powerpoint/2010/main" val="15929142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altLang="zh-CN" b="1" dirty="0" smtClean="0"/>
              <a:t>6. Conclusion</a:t>
            </a:r>
            <a:endParaRPr lang="zh-CN" altLang="en-US" dirty="0"/>
          </a:p>
        </p:txBody>
      </p:sp>
      <p:sp>
        <p:nvSpPr>
          <p:cNvPr id="3" name="内容占位符 2"/>
          <p:cNvSpPr>
            <a:spLocks noGrp="1"/>
          </p:cNvSpPr>
          <p:nvPr>
            <p:ph idx="1"/>
          </p:nvPr>
        </p:nvSpPr>
        <p:spPr>
          <a:xfrm>
            <a:off x="1043608" y="1700808"/>
            <a:ext cx="7787655" cy="4608512"/>
          </a:xfrm>
        </p:spPr>
        <p:txBody>
          <a:bodyPr/>
          <a:lstStyle/>
          <a:p>
            <a:r>
              <a:rPr lang="en-US" altLang="zh-CN" sz="2200" dirty="0" smtClean="0"/>
              <a:t>Great difference in style exists </a:t>
            </a:r>
            <a:r>
              <a:rPr lang="en-US" altLang="zh-CN" sz="2200" dirty="0"/>
              <a:t>between </a:t>
            </a:r>
            <a:r>
              <a:rPr lang="en-US" altLang="zh-CN" sz="2200" dirty="0" smtClean="0"/>
              <a:t>the translation </a:t>
            </a:r>
            <a:r>
              <a:rPr lang="en-US" altLang="zh-CN" sz="2200" dirty="0"/>
              <a:t>by Giles and the </a:t>
            </a:r>
            <a:r>
              <a:rPr lang="en-US" altLang="zh-CN" sz="2200" dirty="0" smtClean="0"/>
              <a:t>one </a:t>
            </a:r>
            <a:r>
              <a:rPr lang="en-US" altLang="zh-CN" sz="2200" dirty="0"/>
              <a:t>by </a:t>
            </a:r>
            <a:r>
              <a:rPr lang="en-US" altLang="zh-CN" sz="2200" dirty="0" err="1"/>
              <a:t>Denma</a:t>
            </a:r>
            <a:r>
              <a:rPr lang="en-US" altLang="zh-CN" sz="2200" dirty="0"/>
              <a:t> Translation </a:t>
            </a:r>
            <a:r>
              <a:rPr lang="en-US" altLang="zh-CN" sz="2200" dirty="0" smtClean="0"/>
              <a:t>Group: </a:t>
            </a:r>
          </a:p>
          <a:p>
            <a:r>
              <a:rPr lang="en-US" altLang="zh-CN" sz="2200" dirty="0" smtClean="0"/>
              <a:t>Giles’: non-status </a:t>
            </a:r>
            <a:r>
              <a:rPr lang="en-US" altLang="zh-CN" sz="2200" dirty="0"/>
              <a:t>of </a:t>
            </a:r>
            <a:r>
              <a:rPr lang="en-US" altLang="zh-CN" sz="2200" dirty="0" smtClean="0"/>
              <a:t>the art of war in </a:t>
            </a:r>
            <a:r>
              <a:rPr lang="en-US" altLang="zh-CN" sz="2200" dirty="0"/>
              <a:t>the western </a:t>
            </a:r>
            <a:r>
              <a:rPr lang="en-US" altLang="zh-CN" sz="2200" dirty="0" smtClean="0"/>
              <a:t>strategic cultural system       target-oriented style  </a:t>
            </a:r>
          </a:p>
          <a:p>
            <a:r>
              <a:rPr lang="en-US" altLang="zh-CN" sz="2200" dirty="0" err="1" smtClean="0"/>
              <a:t>Denma’s</a:t>
            </a:r>
            <a:r>
              <a:rPr lang="en-US" altLang="zh-CN" sz="2200" dirty="0" smtClean="0"/>
              <a:t>: secured </a:t>
            </a:r>
            <a:r>
              <a:rPr lang="en-US" altLang="zh-CN" sz="2200" dirty="0"/>
              <a:t>primary position of Sun Tzu in western strategic cultural </a:t>
            </a:r>
            <a:r>
              <a:rPr lang="en-US" altLang="zh-CN" sz="2200" dirty="0" smtClean="0"/>
              <a:t>system     source-oriented </a:t>
            </a:r>
            <a:r>
              <a:rPr lang="en-US" altLang="zh-CN" sz="2200" dirty="0"/>
              <a:t>style  </a:t>
            </a:r>
            <a:r>
              <a:rPr lang="en-US" altLang="zh-CN" sz="2200" dirty="0" smtClean="0"/>
              <a:t> </a:t>
            </a:r>
          </a:p>
          <a:p>
            <a:r>
              <a:rPr lang="en-US" altLang="zh-CN" sz="2200" dirty="0"/>
              <a:t>translator’s </a:t>
            </a:r>
            <a:r>
              <a:rPr lang="en-US" altLang="zh-CN" sz="2200" dirty="0" smtClean="0"/>
              <a:t>different choice </a:t>
            </a:r>
            <a:r>
              <a:rPr lang="en-US" altLang="zh-CN" sz="2200" dirty="0"/>
              <a:t>over style </a:t>
            </a:r>
            <a:r>
              <a:rPr lang="en-US" altLang="zh-CN" sz="2200" dirty="0" smtClean="0"/>
              <a:t>may </a:t>
            </a:r>
            <a:r>
              <a:rPr lang="en-US" altLang="zh-CN" sz="2200" dirty="0" smtClean="0"/>
              <a:t>be conditioned by </a:t>
            </a:r>
            <a:r>
              <a:rPr lang="en-US" altLang="zh-CN" sz="2200" dirty="0"/>
              <a:t>the </a:t>
            </a:r>
            <a:r>
              <a:rPr lang="en-US" altLang="zh-CN" sz="2200" dirty="0" smtClean="0"/>
              <a:t>status  </a:t>
            </a:r>
            <a:r>
              <a:rPr lang="en-US" altLang="zh-CN" sz="2200" dirty="0"/>
              <a:t>that </a:t>
            </a:r>
            <a:r>
              <a:rPr lang="en-US" altLang="zh-CN" sz="2200" dirty="0" smtClean="0"/>
              <a:t>the translated text takes (</a:t>
            </a:r>
            <a:r>
              <a:rPr lang="en-US" altLang="zh-CN" sz="2200" dirty="0" smtClean="0"/>
              <a:t>or </a:t>
            </a:r>
            <a:r>
              <a:rPr lang="en-US" altLang="zh-CN" sz="2200" dirty="0" smtClean="0"/>
              <a:t>is to take) in </a:t>
            </a:r>
            <a:r>
              <a:rPr lang="en-US" altLang="zh-CN" sz="2200" dirty="0"/>
              <a:t>the target cultural system. </a:t>
            </a:r>
            <a:endParaRPr lang="en-US" altLang="zh-CN" sz="2200" dirty="0" smtClean="0"/>
          </a:p>
          <a:p>
            <a:endParaRPr lang="en-US" altLang="zh-CN" sz="2200" dirty="0" smtClean="0"/>
          </a:p>
          <a:p>
            <a:endParaRPr lang="zh-CN" altLang="en-US" sz="2200" dirty="0"/>
          </a:p>
        </p:txBody>
      </p:sp>
      <p:sp>
        <p:nvSpPr>
          <p:cNvPr id="4" name="右箭头 3"/>
          <p:cNvSpPr/>
          <p:nvPr/>
        </p:nvSpPr>
        <p:spPr bwMode="auto">
          <a:xfrm>
            <a:off x="3275856" y="2924944"/>
            <a:ext cx="216024" cy="144016"/>
          </a:xfrm>
          <a:prstGeom prst="rightArrow">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5" name="右箭头 4"/>
          <p:cNvSpPr/>
          <p:nvPr/>
        </p:nvSpPr>
        <p:spPr bwMode="auto">
          <a:xfrm>
            <a:off x="4211960" y="3717032"/>
            <a:ext cx="216024" cy="144016"/>
          </a:xfrm>
          <a:prstGeom prst="rightArrow">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36557570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r>
              <a:rPr lang="en-US" dirty="0" smtClean="0"/>
              <a:t>References </a:t>
            </a:r>
          </a:p>
          <a:p>
            <a:r>
              <a:rPr lang="en-US" sz="1100" dirty="0" err="1"/>
              <a:t>Bosseaux</a:t>
            </a:r>
            <a:r>
              <a:rPr lang="en-US" sz="1100" dirty="0"/>
              <a:t>, C. (2004). Point of view in translation: A corpus-based study of French translations of Virginia Woolf’s To the Lighthouse. Across Languages and Cultures, 5(1), 107-123.</a:t>
            </a:r>
          </a:p>
          <a:p>
            <a:r>
              <a:rPr lang="en-US" sz="1100" dirty="0" err="1"/>
              <a:t>Calthrop</a:t>
            </a:r>
            <a:r>
              <a:rPr lang="en-US" sz="1100" dirty="0"/>
              <a:t>, E. F.(trans.).(1905). </a:t>
            </a:r>
            <a:r>
              <a:rPr lang="en-US" sz="1100" dirty="0" err="1"/>
              <a:t>Sonshi</a:t>
            </a:r>
            <a:r>
              <a:rPr lang="en-US" sz="1100" dirty="0"/>
              <a:t>: The Chinese Military Classic. Tokyo: </a:t>
            </a:r>
            <a:r>
              <a:rPr lang="en-US" sz="1100" dirty="0" err="1"/>
              <a:t>Sanseido</a:t>
            </a:r>
            <a:r>
              <a:rPr lang="en-US" sz="1100" dirty="0"/>
              <a:t>.</a:t>
            </a:r>
          </a:p>
          <a:p>
            <a:r>
              <a:rPr lang="en-US" sz="1100" dirty="0"/>
              <a:t>Carter, R. (ed.). (1982). Language and literature: An introductory reader in stylistics, London: Allen and Unwin.</a:t>
            </a:r>
          </a:p>
          <a:p>
            <a:r>
              <a:rPr lang="en-US" sz="1100" dirty="0"/>
              <a:t>Crystal, D. (1999). The Penguin dictionary of language. London: Penguin Books.  </a:t>
            </a:r>
          </a:p>
          <a:p>
            <a:r>
              <a:rPr lang="en-US" sz="1100" dirty="0" err="1"/>
              <a:t>Enkvist</a:t>
            </a:r>
            <a:r>
              <a:rPr lang="en-US" sz="1100" dirty="0"/>
              <a:t>, N. E. (1964). On defining style: An essay in applied linguistics. In Spencer, J. (ed.) Linguistics and style(pp.3-56). London: Oxford University Press.</a:t>
            </a:r>
          </a:p>
          <a:p>
            <a:r>
              <a:rPr lang="en-US" sz="1100" dirty="0"/>
              <a:t>Even-Zohar, I. (1990). </a:t>
            </a:r>
            <a:r>
              <a:rPr lang="en-US" sz="1100" dirty="0" err="1"/>
              <a:t>Polysystem</a:t>
            </a:r>
            <a:r>
              <a:rPr lang="en-US" sz="1100" dirty="0"/>
              <a:t> Studies, Poetics Today, 11(1), 1-252.</a:t>
            </a:r>
          </a:p>
          <a:p>
            <a:r>
              <a:rPr lang="en-US" sz="1100" dirty="0"/>
              <a:t>Even-Zohar, I. (2000). The position of translated literature within the literary </a:t>
            </a:r>
            <a:r>
              <a:rPr lang="en-US" sz="1100" dirty="0" err="1"/>
              <a:t>polysystem</a:t>
            </a:r>
            <a:r>
              <a:rPr lang="en-US" sz="1100" dirty="0"/>
              <a:t>. In Venuti, L.(ed.) (2000) The Translation Studies Reader (pp.194-197). London and New York: Routledge..</a:t>
            </a:r>
          </a:p>
          <a:p>
            <a:r>
              <a:rPr lang="en-US" sz="1100" dirty="0"/>
              <a:t>Gideon, T. (1995). Descriptive translation studies and beyond. Amsterdam &amp; Philadelphia: John Benjamins.</a:t>
            </a:r>
          </a:p>
          <a:p>
            <a:r>
              <a:rPr lang="en-US" sz="1100" dirty="0"/>
              <a:t>Giles, L.(trans). (1910). The Art of War: The Oldest Military Treatise in the World. London: </a:t>
            </a:r>
            <a:r>
              <a:rPr lang="en-US" sz="1100" dirty="0" err="1"/>
              <a:t>Luzac</a:t>
            </a:r>
            <a:r>
              <a:rPr lang="en-US" sz="1100" dirty="0"/>
              <a:t> &amp; Co.</a:t>
            </a:r>
          </a:p>
          <a:p>
            <a:r>
              <a:rPr lang="en-US" sz="1100" dirty="0"/>
              <a:t>Hart, L. (1963). Foreword. In: Griffith, S. B. (trans). Sun Tzu: The Art of War. Oxford University Press.</a:t>
            </a:r>
          </a:p>
          <a:p>
            <a:r>
              <a:rPr lang="en-US" sz="1100" dirty="0"/>
              <a:t>Leech, G., &amp; Short, M. (1981). Style in fiction: A linguistic introduction to English fictional prose. London: Longman.  </a:t>
            </a:r>
          </a:p>
          <a:p>
            <a:r>
              <a:rPr lang="en-US" sz="1100" dirty="0"/>
              <a:t>Liu, Z, &amp; Liu C, &amp; Zhu, H. (2011). An exploration of the translators’ styles of four English versions of Hong Lou </a:t>
            </a:r>
            <a:r>
              <a:rPr lang="en-US" sz="1100" dirty="0" err="1"/>
              <a:t>Meng</a:t>
            </a:r>
            <a:r>
              <a:rPr lang="en-US" sz="1100" dirty="0"/>
              <a:t>. Chinese Translators Journal, 32(1), 60–64. [</a:t>
            </a:r>
            <a:r>
              <a:rPr lang="zh-CN" altLang="en-US" sz="1100" dirty="0"/>
              <a:t>刘泽权、刘超朋、朱虹</a:t>
            </a:r>
            <a:r>
              <a:rPr lang="en-US" altLang="zh-CN" sz="1100" dirty="0"/>
              <a:t>. (2011).《</a:t>
            </a:r>
            <a:r>
              <a:rPr lang="zh-CN" altLang="en-US" sz="1100" dirty="0"/>
              <a:t>红楼梦</a:t>
            </a:r>
            <a:r>
              <a:rPr lang="en-US" altLang="zh-CN" sz="1100" dirty="0"/>
              <a:t>》</a:t>
            </a:r>
            <a:r>
              <a:rPr lang="zh-CN" altLang="en-US" sz="1100" dirty="0"/>
              <a:t>四个英译本的译者风格初探</a:t>
            </a:r>
            <a:r>
              <a:rPr lang="en-US" altLang="zh-CN" sz="1100" dirty="0"/>
              <a:t>——</a:t>
            </a:r>
            <a:r>
              <a:rPr lang="zh-CN" altLang="en-US" sz="1100" dirty="0"/>
              <a:t>基于语料库的统计与分析</a:t>
            </a:r>
            <a:r>
              <a:rPr lang="en-US" altLang="zh-CN" sz="1100" dirty="0"/>
              <a:t>. </a:t>
            </a:r>
            <a:r>
              <a:rPr lang="zh-CN" altLang="en-US" sz="1100" dirty="0"/>
              <a:t>中国翻译</a:t>
            </a:r>
            <a:r>
              <a:rPr lang="en-US" altLang="zh-CN" sz="1100" dirty="0"/>
              <a:t>, 32(1), 60–64. ] </a:t>
            </a:r>
          </a:p>
          <a:p>
            <a:r>
              <a:rPr lang="en-US" sz="1100" dirty="0"/>
              <a:t>Lord, C. (2000). A Note on Sun Tzu. Comparative Strategy,19( 4),301-307.</a:t>
            </a:r>
          </a:p>
          <a:p>
            <a:r>
              <a:rPr lang="en-US" sz="1100" dirty="0"/>
              <a:t>Luo, T. &amp; Zhang, M. (2015). Research of translations of The Art of War: past and prospects. Translation Quarterly, 75, 50-65.</a:t>
            </a:r>
          </a:p>
          <a:p>
            <a:endParaRPr lang="en-US" sz="1100" dirty="0"/>
          </a:p>
        </p:txBody>
      </p:sp>
    </p:spTree>
    <p:extLst>
      <p:ext uri="{BB962C8B-B14F-4D97-AF65-F5344CB8AC3E}">
        <p14:creationId xmlns:p14="http://schemas.microsoft.com/office/powerpoint/2010/main" val="21540759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1043608" y="1268760"/>
            <a:ext cx="7769225" cy="4113212"/>
          </a:xfrm>
        </p:spPr>
        <p:txBody>
          <a:bodyPr/>
          <a:lstStyle/>
          <a:p>
            <a:r>
              <a:rPr lang="en-US" sz="1050" dirty="0"/>
              <a:t>Marshall, A. S.(1999). Flying officer, Is Sun Tzu's “Art of War” relevant to the modern air force? RUSI Journal, 144(5), 57-59.</a:t>
            </a:r>
          </a:p>
          <a:p>
            <a:r>
              <a:rPr lang="en-US" sz="1050" dirty="0"/>
              <a:t>Minford, J. (2008). Forward. In Minford, J.(Trans.) Sun Tzu: The Art of War(pp. vii-xxv). Tokyo, Rutland, Vermont, Singapore: Tuttle Publishing.</a:t>
            </a:r>
          </a:p>
          <a:p>
            <a:r>
              <a:rPr lang="en-US" sz="1050" dirty="0" err="1"/>
              <a:t>Munday</a:t>
            </a:r>
            <a:r>
              <a:rPr lang="en-US" sz="1050" dirty="0"/>
              <a:t>, J. (2008).Style and ideology in translation: Latin American writing in English. New York and Oxon: Routledge.</a:t>
            </a:r>
          </a:p>
          <a:p>
            <a:r>
              <a:rPr lang="en-US" sz="1050" dirty="0"/>
              <a:t>Nida, E. A., &amp; Taber, C. (1969). The theory and practice of translation. Leiden: Brill.  </a:t>
            </a:r>
          </a:p>
          <a:p>
            <a:r>
              <a:rPr lang="en-US" sz="1050" dirty="0"/>
              <a:t>O’Dowd, E. &amp; Waldron. A. (1991). Sun Tzu for Strategists. Comparative Strategy, 10(1): 25-36.</a:t>
            </a:r>
          </a:p>
          <a:p>
            <a:r>
              <a:rPr lang="en-US" sz="1050" dirty="0" err="1"/>
              <a:t>Olohan</a:t>
            </a:r>
            <a:r>
              <a:rPr lang="en-US" sz="1050" dirty="0"/>
              <a:t>, M. (2004). Introducing corpora in translation studies. London: Routledge.  </a:t>
            </a:r>
          </a:p>
          <a:p>
            <a:r>
              <a:rPr lang="en-US" sz="1050" dirty="0" err="1"/>
              <a:t>Phua</a:t>
            </a:r>
            <a:r>
              <a:rPr lang="en-US" sz="1050" dirty="0"/>
              <a:t>, C. R. (2007). From The Gulf War to Global War on Terror: A distorted Sun Tzu in US strategic thinking. RUSI Journal, 152(6),46-52.</a:t>
            </a:r>
          </a:p>
          <a:p>
            <a:r>
              <a:rPr lang="en-US" sz="1050" dirty="0" err="1"/>
              <a:t>Saldanha</a:t>
            </a:r>
            <a:r>
              <a:rPr lang="en-US" sz="1050" dirty="0"/>
              <a:t>, G. (2011a). Style of translation: The use of foreign words in translations by Margaret Jull Costa and Peter Bush. In Kruger A., &amp; </a:t>
            </a:r>
            <a:r>
              <a:rPr lang="en-US" sz="1050" dirty="0" err="1"/>
              <a:t>Wallmarch</a:t>
            </a:r>
            <a:r>
              <a:rPr lang="en-US" sz="1050" dirty="0"/>
              <a:t>, K. &amp; </a:t>
            </a:r>
            <a:r>
              <a:rPr lang="en-US" sz="1050" dirty="0" err="1"/>
              <a:t>Munday</a:t>
            </a:r>
            <a:r>
              <a:rPr lang="en-US" sz="1050" dirty="0"/>
              <a:t>, J.(Eds.) Corpus-based translation studies: Research and applications (pp. 20–35). London: Continuum.</a:t>
            </a:r>
          </a:p>
          <a:p>
            <a:r>
              <a:rPr lang="en-US" sz="1050" dirty="0" err="1"/>
              <a:t>Saldanha</a:t>
            </a:r>
            <a:r>
              <a:rPr lang="en-US" sz="1050" dirty="0"/>
              <a:t>, G. (2011b). Translator style: Methodological considerations. The Translator, 17(1): 25–50.  </a:t>
            </a:r>
          </a:p>
          <a:p>
            <a:r>
              <a:rPr lang="en-US" sz="1050" dirty="0"/>
              <a:t>Song, Z. W. (2012). The Art of War in retranslating Sun Tzu: Using cultural capital to outmatch the competition. Translation and Interpreting Studies, 7(2),176-190.</a:t>
            </a:r>
          </a:p>
          <a:p>
            <a:r>
              <a:rPr lang="en-US" sz="1050" dirty="0"/>
              <a:t>Su, G.L.(2011). Study on the English versions of The Art of War. Journal of </a:t>
            </a:r>
            <a:r>
              <a:rPr lang="en-US" sz="1050" dirty="0" err="1"/>
              <a:t>Binzhou</a:t>
            </a:r>
            <a:r>
              <a:rPr lang="en-US" sz="1050" dirty="0"/>
              <a:t> University, 27(5),149-156. [</a:t>
            </a:r>
            <a:r>
              <a:rPr lang="zh-CN" altLang="en-US" sz="1050" dirty="0"/>
              <a:t>苏桂亮</a:t>
            </a:r>
            <a:r>
              <a:rPr lang="en-US" altLang="zh-CN" sz="1050" dirty="0"/>
              <a:t>. (2011).《</a:t>
            </a:r>
            <a:r>
              <a:rPr lang="zh-CN" altLang="en-US" sz="1050" dirty="0"/>
              <a:t>孙子兵法</a:t>
            </a:r>
            <a:r>
              <a:rPr lang="en-US" altLang="zh-CN" sz="1050" dirty="0"/>
              <a:t>》</a:t>
            </a:r>
            <a:r>
              <a:rPr lang="zh-CN" altLang="en-US" sz="1050" dirty="0"/>
              <a:t>英文译著版本考察</a:t>
            </a:r>
            <a:r>
              <a:rPr lang="en-US" altLang="zh-CN" sz="1050" dirty="0"/>
              <a:t>. </a:t>
            </a:r>
            <a:r>
              <a:rPr lang="zh-CN" altLang="en-US" sz="1050" dirty="0"/>
              <a:t>滨州学院学报</a:t>
            </a:r>
            <a:r>
              <a:rPr lang="en-US" altLang="zh-CN" sz="1050" dirty="0"/>
              <a:t>,27(5), 149-156.]</a:t>
            </a:r>
          </a:p>
          <a:p>
            <a:r>
              <a:rPr lang="en-US" sz="1050" dirty="0"/>
              <a:t>The </a:t>
            </a:r>
            <a:r>
              <a:rPr lang="en-US" sz="1050" dirty="0" err="1"/>
              <a:t>Denma</a:t>
            </a:r>
            <a:r>
              <a:rPr lang="en-US" sz="1050" dirty="0"/>
              <a:t> Translation Group. (2002). About the Translation. In The </a:t>
            </a:r>
            <a:r>
              <a:rPr lang="en-US" sz="1050" dirty="0" err="1"/>
              <a:t>Denma</a:t>
            </a:r>
            <a:r>
              <a:rPr lang="en-US" sz="1050" dirty="0"/>
              <a:t> Translation Group (Trans.) The Art of War(pp.225-229). Boston: Shambhala Publications. </a:t>
            </a:r>
          </a:p>
          <a:p>
            <a:r>
              <a:rPr lang="en-US" sz="1050" dirty="0" err="1"/>
              <a:t>Tytler</a:t>
            </a:r>
            <a:r>
              <a:rPr lang="en-US" sz="1050" dirty="0"/>
              <a:t>, A. F. (1907/2007). Essays on principles of translation. Beijing: Foreign Language Teaching and Research Press.  </a:t>
            </a:r>
          </a:p>
          <a:p>
            <a:r>
              <a:rPr lang="en-US" sz="1050" dirty="0"/>
              <a:t>Wales, K. (2001). A dictionary of stylistics. London: Longman.  </a:t>
            </a:r>
          </a:p>
          <a:p>
            <a:r>
              <a:rPr lang="en-US" sz="1050" dirty="0"/>
              <a:t>Williams, T. (2003). Strategic Leader Readiness and Competencies for Asymmetric Warfare. Parameters, 33(2),19-35.</a:t>
            </a:r>
          </a:p>
          <a:p>
            <a:r>
              <a:rPr lang="en-US" sz="1050" dirty="0"/>
              <a:t>Winters, M. (2007). F. Scott Fitzgerald’s Die </a:t>
            </a:r>
            <a:r>
              <a:rPr lang="en-US" sz="1050" dirty="0" err="1"/>
              <a:t>Schönen</a:t>
            </a:r>
            <a:r>
              <a:rPr lang="en-US" sz="1050" dirty="0"/>
              <a:t> und </a:t>
            </a:r>
            <a:r>
              <a:rPr lang="en-US" sz="1050" dirty="0" err="1"/>
              <a:t>Verdammten</a:t>
            </a:r>
            <a:r>
              <a:rPr lang="en-US" sz="1050" dirty="0"/>
              <a:t>: A corpus-based study of speech-act report verbs as a feature of translators’ style. Meta, 52(3), 412–425. </a:t>
            </a:r>
          </a:p>
          <a:p>
            <a:r>
              <a:rPr lang="en-US" sz="1050" dirty="0"/>
              <a:t>Winters, M. (2009). Modal particles explained: How modal particles creep into translations and reveal Translators’ styles. Target, 21(1), 74–97.  </a:t>
            </a:r>
          </a:p>
          <a:p>
            <a:r>
              <a:rPr lang="en-US" sz="1050" dirty="0"/>
              <a:t>Yuen, D. M. C. (2014). Deciphering Sun Tzu: How to read The Art of War. New York: Oxford University Press.</a:t>
            </a:r>
          </a:p>
          <a:p>
            <a:r>
              <a:rPr lang="en-US" sz="1050" dirty="0"/>
              <a:t>Zhang, G. J. (2013). Theory of Misreading: Evolution in the retranslation of literary classics. Foreign Language Education, (3), 105-108 [</a:t>
            </a:r>
            <a:r>
              <a:rPr lang="zh-CN" altLang="en-US" sz="1050" dirty="0"/>
              <a:t>章国军</a:t>
            </a:r>
            <a:r>
              <a:rPr lang="en-US" altLang="zh-CN" sz="1050" dirty="0"/>
              <a:t>. (2013).</a:t>
            </a:r>
            <a:r>
              <a:rPr lang="zh-CN" altLang="en-US" sz="1050" dirty="0"/>
              <a:t>名著复译“误读进化论”</a:t>
            </a:r>
            <a:r>
              <a:rPr lang="en-US" altLang="zh-CN" sz="1050" dirty="0"/>
              <a:t>——</a:t>
            </a:r>
            <a:r>
              <a:rPr lang="zh-CN" altLang="en-US" sz="1050" dirty="0"/>
              <a:t>以</a:t>
            </a:r>
            <a:r>
              <a:rPr lang="en-US" altLang="zh-CN" sz="1050" dirty="0"/>
              <a:t>《</a:t>
            </a:r>
            <a:r>
              <a:rPr lang="zh-CN" altLang="en-US" sz="1050" dirty="0"/>
              <a:t>孙子兵法</a:t>
            </a:r>
            <a:r>
              <a:rPr lang="en-US" altLang="zh-CN" sz="1050" dirty="0"/>
              <a:t>》</a:t>
            </a:r>
            <a:r>
              <a:rPr lang="zh-CN" altLang="en-US" sz="1050" dirty="0"/>
              <a:t>复译为例</a:t>
            </a:r>
            <a:r>
              <a:rPr lang="en-US" altLang="zh-CN" sz="1050" dirty="0"/>
              <a:t>[</a:t>
            </a:r>
            <a:r>
              <a:rPr lang="en-US" sz="1050" dirty="0"/>
              <a:t>J]. </a:t>
            </a:r>
            <a:r>
              <a:rPr lang="zh-CN" altLang="en-US" sz="1050" dirty="0"/>
              <a:t>外语教学</a:t>
            </a:r>
            <a:r>
              <a:rPr lang="en-US" altLang="zh-CN" sz="1050" dirty="0"/>
              <a:t>, (3),105-108.] </a:t>
            </a:r>
            <a:endParaRPr lang="en-US" altLang="zh-CN" sz="1050" b="1" dirty="0"/>
          </a:p>
          <a:p>
            <a:endParaRPr lang="en-US" dirty="0"/>
          </a:p>
        </p:txBody>
      </p:sp>
    </p:spTree>
    <p:extLst>
      <p:ext uri="{BB962C8B-B14F-4D97-AF65-F5344CB8AC3E}">
        <p14:creationId xmlns:p14="http://schemas.microsoft.com/office/powerpoint/2010/main" val="29199437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Thank you</a:t>
            </a:r>
            <a:r>
              <a:rPr lang="zh-CN" altLang="en-US" dirty="0" smtClean="0"/>
              <a:t>！</a:t>
            </a:r>
            <a:endParaRPr lang="zh-CN" altLang="en-US" dirty="0"/>
          </a:p>
        </p:txBody>
      </p:sp>
      <p:pic>
        <p:nvPicPr>
          <p:cNvPr id="4" name="Picture 2" descr="C:\Users\kevluo\Desktop\b7fd5266d016092411ecb31bd40735fae7cd34e0.jpg"/>
          <p:cNvPicPr>
            <a:picLocks noChangeAspect="1" noChangeArrowheads="1"/>
          </p:cNvPicPr>
          <p:nvPr/>
        </p:nvPicPr>
        <p:blipFill>
          <a:blip r:embed="rId2" cstate="print"/>
          <a:srcRect/>
          <a:stretch>
            <a:fillRect/>
          </a:stretch>
        </p:blipFill>
        <p:spPr bwMode="auto">
          <a:xfrm>
            <a:off x="6588224" y="3645024"/>
            <a:ext cx="2340812" cy="2704938"/>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1043608" y="1772816"/>
            <a:ext cx="1800200" cy="2693890"/>
          </a:xfrm>
          <a:prstGeom prst="rect">
            <a:avLst/>
          </a:prstGeom>
          <a:noFill/>
          <a:ln w="9525">
            <a:noFill/>
            <a:miter lim="800000"/>
            <a:headEnd/>
            <a:tailEnd/>
          </a:ln>
        </p:spPr>
      </p:pic>
      <p:pic>
        <p:nvPicPr>
          <p:cNvPr id="58370" name="Picture 2" descr="C:\Users\kevluo\Desktop\f56878d8-e0f4-4495-a235-a1cfacdd6bab.png"/>
          <p:cNvPicPr>
            <a:picLocks noGrp="1" noChangeAspect="1" noChangeArrowheads="1"/>
          </p:cNvPicPr>
          <p:nvPr>
            <p:ph idx="1"/>
          </p:nvPr>
        </p:nvPicPr>
        <p:blipFill>
          <a:blip r:embed="rId4" cstate="print"/>
          <a:srcRect/>
          <a:stretch>
            <a:fillRect/>
          </a:stretch>
        </p:blipFill>
        <p:spPr bwMode="auto">
          <a:xfrm>
            <a:off x="3707904" y="2420888"/>
            <a:ext cx="2292372" cy="305694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240" name="Picture 2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548680"/>
            <a:ext cx="4537561"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1187624" y="1628800"/>
            <a:ext cx="7704856" cy="4752528"/>
          </a:xfrm>
        </p:spPr>
        <p:txBody>
          <a:bodyPr/>
          <a:lstStyle/>
          <a:p>
            <a:r>
              <a:rPr lang="en-AU" altLang="zh-CN" sz="2800" b="1" dirty="0"/>
              <a:t>1. </a:t>
            </a:r>
            <a:r>
              <a:rPr lang="en-AU" altLang="zh-CN" sz="2800" b="1" dirty="0" smtClean="0"/>
              <a:t>Introduction</a:t>
            </a:r>
          </a:p>
          <a:p>
            <a:r>
              <a:rPr lang="en-AU" altLang="zh-CN" sz="2800" b="1" dirty="0"/>
              <a:t>2. </a:t>
            </a:r>
            <a:r>
              <a:rPr lang="en-US" sz="2800" b="1" dirty="0" smtClean="0"/>
              <a:t>Stylistic analysis and </a:t>
            </a:r>
            <a:r>
              <a:rPr lang="en-US" sz="2800" b="1" dirty="0" err="1"/>
              <a:t>Polysystem</a:t>
            </a:r>
            <a:r>
              <a:rPr lang="en-US" sz="2800" b="1" dirty="0"/>
              <a:t> Theory</a:t>
            </a:r>
            <a:endParaRPr lang="en-AU" altLang="zh-CN" sz="2800" b="1" dirty="0" smtClean="0"/>
          </a:p>
          <a:p>
            <a:r>
              <a:rPr lang="en-AU" altLang="zh-CN" sz="2800" b="1" dirty="0" smtClean="0"/>
              <a:t>3. Data and Methodology </a:t>
            </a:r>
          </a:p>
          <a:p>
            <a:r>
              <a:rPr lang="en-AU" altLang="zh-CN" sz="2800" b="1" dirty="0" smtClean="0"/>
              <a:t>4. </a:t>
            </a:r>
            <a:r>
              <a:rPr lang="en-US" sz="2800" b="1" dirty="0"/>
              <a:t>Stylistic differences in the target texts</a:t>
            </a:r>
            <a:endParaRPr lang="en-US" sz="2800" dirty="0"/>
          </a:p>
          <a:p>
            <a:r>
              <a:rPr lang="en-AU" altLang="zh-CN" sz="2800" b="1" dirty="0" smtClean="0"/>
              <a:t>5. </a:t>
            </a:r>
            <a:r>
              <a:rPr lang="en-US" sz="2800" b="1" dirty="0"/>
              <a:t>Different status, different styles</a:t>
            </a:r>
            <a:endParaRPr lang="en-US" sz="2800" dirty="0"/>
          </a:p>
          <a:p>
            <a:r>
              <a:rPr lang="en-AU" altLang="zh-CN" sz="2800" b="1" dirty="0" smtClean="0"/>
              <a:t>6. Conclusion</a:t>
            </a:r>
            <a:endParaRPr lang="zh-CN" altLang="en-US" sz="2800" dirty="0"/>
          </a:p>
        </p:txBody>
      </p:sp>
    </p:spTree>
    <p:extLst>
      <p:ext uri="{BB962C8B-B14F-4D97-AF65-F5344CB8AC3E}">
        <p14:creationId xmlns:p14="http://schemas.microsoft.com/office/powerpoint/2010/main" val="1415020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062039" y="1772816"/>
            <a:ext cx="6462290" cy="4107284"/>
          </a:xfrm>
        </p:spPr>
        <p:txBody>
          <a:bodyPr/>
          <a:lstStyle/>
          <a:p>
            <a:pPr marL="566928" indent="-457200">
              <a:buAutoNum type="alphaUcPeriod"/>
            </a:pPr>
            <a:r>
              <a:rPr lang="en-US" altLang="zh-CN" sz="2400" i="1" dirty="0" smtClean="0">
                <a:latin typeface="Times New Roman" panose="02020603050405020304" pitchFamily="18" charset="0"/>
                <a:cs typeface="Times New Roman" panose="02020603050405020304" pitchFamily="18" charset="0"/>
              </a:rPr>
              <a:t>The </a:t>
            </a:r>
            <a:r>
              <a:rPr lang="en-US" altLang="zh-CN" sz="2400" i="1" dirty="0">
                <a:latin typeface="Times New Roman" panose="02020603050405020304" pitchFamily="18" charset="0"/>
                <a:cs typeface="Times New Roman" panose="02020603050405020304" pitchFamily="18" charset="0"/>
              </a:rPr>
              <a:t>Art of War, </a:t>
            </a:r>
            <a:r>
              <a:rPr lang="en-US" altLang="zh-CN" sz="2400" dirty="0">
                <a:latin typeface="Times New Roman" panose="02020603050405020304" pitchFamily="18" charset="0"/>
                <a:cs typeface="Times New Roman" panose="02020603050405020304" pitchFamily="18" charset="0"/>
              </a:rPr>
              <a:t>a key cultural text of </a:t>
            </a:r>
            <a:r>
              <a:rPr lang="en-US" altLang="zh-CN" sz="2400" dirty="0" smtClean="0">
                <a:latin typeface="Times New Roman" panose="02020603050405020304" pitchFamily="18" charset="0"/>
                <a:cs typeface="Times New Roman" panose="02020603050405020304" pitchFamily="18" charset="0"/>
              </a:rPr>
              <a:t>strategy, </a:t>
            </a:r>
            <a:r>
              <a:rPr lang="en-US" altLang="zh-CN" sz="2400" dirty="0">
                <a:latin typeface="Times New Roman" panose="02020603050405020304" pitchFamily="18" charset="0"/>
                <a:cs typeface="Times New Roman" panose="02020603050405020304" pitchFamily="18" charset="0"/>
              </a:rPr>
              <a:t>written about 5th century BC by Sun </a:t>
            </a:r>
            <a:r>
              <a:rPr lang="en-US" altLang="zh-CN" sz="2400" dirty="0" smtClean="0">
                <a:latin typeface="Times New Roman" panose="02020603050405020304" pitchFamily="18" charset="0"/>
                <a:cs typeface="Times New Roman" panose="02020603050405020304" pitchFamily="18" charset="0"/>
              </a:rPr>
              <a:t>Tzu</a:t>
            </a:r>
            <a:endParaRPr lang="en-US" altLang="zh-CN" sz="2400" dirty="0" smtClean="0">
              <a:latin typeface="Times New Roman" panose="02020603050405020304" pitchFamily="18" charset="0"/>
              <a:cs typeface="Times New Roman" panose="02020603050405020304" pitchFamily="18" charset="0"/>
            </a:endParaRPr>
          </a:p>
          <a:p>
            <a:pPr marL="566928" indent="-457200">
              <a:buAutoNum type="alphaUcPeriod"/>
            </a:pPr>
            <a:r>
              <a:rPr lang="en-US" altLang="zh-CN" sz="2400" dirty="0" smtClean="0"/>
              <a:t>translated </a:t>
            </a:r>
            <a:r>
              <a:rPr lang="en-US" altLang="zh-CN" sz="2400" dirty="0"/>
              <a:t>into almost every major </a:t>
            </a:r>
            <a:r>
              <a:rPr lang="en-US" altLang="zh-CN" sz="2400" dirty="0" smtClean="0"/>
              <a:t>language </a:t>
            </a:r>
            <a:endParaRPr lang="en-US" altLang="zh-CN" sz="2400" dirty="0" smtClean="0"/>
          </a:p>
          <a:p>
            <a:pPr marL="566928" indent="-457200">
              <a:buAutoNum type="alphaUcPeriod"/>
            </a:pPr>
            <a:r>
              <a:rPr lang="en-US" altLang="zh-CN" sz="2400" dirty="0" smtClean="0"/>
              <a:t>about 58 English versions from 1905 to 2012</a:t>
            </a:r>
          </a:p>
          <a:p>
            <a:pPr marL="566928" indent="-457200">
              <a:buAutoNum type="alphaUcPeriod"/>
            </a:pPr>
            <a:r>
              <a:rPr lang="en-US" sz="2400" dirty="0"/>
              <a:t>stylistic difference among these </a:t>
            </a:r>
            <a:r>
              <a:rPr lang="en-US" sz="2400" dirty="0" smtClean="0"/>
              <a:t>retranslations remains </a:t>
            </a:r>
            <a:r>
              <a:rPr lang="en-US" sz="2400" dirty="0"/>
              <a:t>under-investigated</a:t>
            </a:r>
            <a:endParaRPr lang="en-US" altLang="zh-CN" sz="2400" dirty="0">
              <a:latin typeface="Times New Roman" panose="02020603050405020304" pitchFamily="18" charset="0"/>
              <a:ea typeface="宋体" pitchFamily="2" charset="-122"/>
              <a:cs typeface="Times New Roman" panose="02020603050405020304" pitchFamily="18" charset="0"/>
            </a:endParaRPr>
          </a:p>
        </p:txBody>
      </p:sp>
      <p:sp>
        <p:nvSpPr>
          <p:cNvPr id="10242" name="Rectangle 2"/>
          <p:cNvSpPr>
            <a:spLocks noGrp="1" noChangeArrowheads="1"/>
          </p:cNvSpPr>
          <p:nvPr>
            <p:ph type="title"/>
          </p:nvPr>
        </p:nvSpPr>
        <p:spPr/>
        <p:txBody>
          <a:bodyPr/>
          <a:lstStyle/>
          <a:p>
            <a:r>
              <a:rPr lang="en-AU" altLang="zh-CN" b="1" dirty="0"/>
              <a:t>1. Introduction</a:t>
            </a:r>
            <a:endParaRPr lang="en-US" altLang="zh-CN" dirty="0"/>
          </a:p>
        </p:txBody>
      </p:sp>
      <p:pic>
        <p:nvPicPr>
          <p:cNvPr id="109575" name="Picture 7" descr="E:\翻译研究\澳大研究\孙子兵法的译介\多媒体 MP3  PPT 制作图片\PocketSunTzu.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5631" y="4725144"/>
            <a:ext cx="1522520" cy="1218016"/>
          </a:xfrm>
          <a:prstGeom prst="rect">
            <a:avLst/>
          </a:prstGeom>
          <a:noFill/>
          <a:extLst>
            <a:ext uri="{909E8E84-426E-40DD-AFC4-6F175D3DCCD1}">
              <a14:hiddenFill xmlns:a14="http://schemas.microsoft.com/office/drawing/2010/main">
                <a:solidFill>
                  <a:srgbClr val="FFFFFF"/>
                </a:solidFill>
              </a14:hiddenFill>
            </a:ext>
          </a:extLst>
        </p:spPr>
      </p:pic>
      <p:pic>
        <p:nvPicPr>
          <p:cNvPr id="109579" name="Picture 11" descr="E:\翻译研究\澳大研究\孙子兵法的译介\多媒体 MP3  PPT 制作图片\下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2420888"/>
            <a:ext cx="1077095" cy="1618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587830"/>
      </p:ext>
    </p:extLst>
  </p:cSld>
  <p:clrMapOvr>
    <a:masterClrMapping/>
  </p:clrMapOvr>
  <mc:AlternateContent xmlns:mc="http://schemas.openxmlformats.org/markup-compatibility/2006" xmlns:p14="http://schemas.microsoft.com/office/powerpoint/2010/main">
    <mc:Choice Requires="p14">
      <p:transition spd="slow" p14:dur="2000">
        <p:cover dir="ld"/>
      </p:transition>
    </mc:Choice>
    <mc:Fallback xmlns="">
      <p:transition spd="slow">
        <p:cover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332656"/>
            <a:ext cx="7772400" cy="1143000"/>
          </a:xfrm>
        </p:spPr>
        <p:txBody>
          <a:bodyPr/>
          <a:lstStyle/>
          <a:p>
            <a:r>
              <a:rPr lang="en-AU" altLang="zh-CN" b="1" dirty="0" smtClean="0"/>
              <a:t>2. </a:t>
            </a:r>
            <a:r>
              <a:rPr lang="en-US" b="1" dirty="0"/>
              <a:t>Stylistic analysis and </a:t>
            </a:r>
            <a:r>
              <a:rPr lang="en-US" b="1" dirty="0" err="1"/>
              <a:t>Polysystem</a:t>
            </a:r>
            <a:r>
              <a:rPr lang="en-US" b="1" dirty="0"/>
              <a:t> Theory</a:t>
            </a:r>
            <a:endParaRPr lang="zh-CN" altLang="en-US" dirty="0"/>
          </a:p>
        </p:txBody>
      </p:sp>
      <p:sp>
        <p:nvSpPr>
          <p:cNvPr id="3" name="内容占位符 2"/>
          <p:cNvSpPr>
            <a:spLocks noGrp="1"/>
          </p:cNvSpPr>
          <p:nvPr>
            <p:ph idx="1"/>
          </p:nvPr>
        </p:nvSpPr>
        <p:spPr/>
        <p:txBody>
          <a:bodyPr/>
          <a:lstStyle/>
          <a:p>
            <a:r>
              <a:rPr lang="en-US" altLang="zh-CN" sz="2400" dirty="0" smtClean="0"/>
              <a:t>2.1 Stylistic analysis</a:t>
            </a:r>
          </a:p>
          <a:p>
            <a:r>
              <a:rPr lang="en-AU" sz="2400" dirty="0" smtClean="0"/>
              <a:t>A. </a:t>
            </a:r>
            <a:r>
              <a:rPr lang="en-AU" sz="2400" dirty="0" smtClean="0">
                <a:solidFill>
                  <a:srgbClr val="FF0000"/>
                </a:solidFill>
              </a:rPr>
              <a:t>definition</a:t>
            </a:r>
            <a:r>
              <a:rPr lang="en-US" sz="2400" dirty="0"/>
              <a:t> </a:t>
            </a:r>
            <a:r>
              <a:rPr lang="en-US" sz="2400" dirty="0" smtClean="0"/>
              <a:t>of style :</a:t>
            </a:r>
            <a:r>
              <a:rPr lang="en-AU" sz="2400" dirty="0" smtClean="0"/>
              <a:t> “</a:t>
            </a:r>
            <a:r>
              <a:rPr lang="en-AU" sz="2400" dirty="0"/>
              <a:t>any situationally distinctive use of language, and of the choices made by individuals and social groups in their use of language” (Crystal 1999:323). </a:t>
            </a:r>
            <a:r>
              <a:rPr lang="en-US" altLang="zh-CN" sz="2400" dirty="0" smtClean="0"/>
              <a:t> </a:t>
            </a:r>
          </a:p>
          <a:p>
            <a:r>
              <a:rPr lang="en-US" altLang="zh-CN" sz="2400" dirty="0" smtClean="0"/>
              <a:t> B. </a:t>
            </a:r>
            <a:r>
              <a:rPr lang="en-AU" sz="2400" dirty="0" err="1"/>
              <a:t>Enkvist</a:t>
            </a:r>
            <a:r>
              <a:rPr lang="en-AU" sz="2400" dirty="0"/>
              <a:t> (1964: 29) proposes </a:t>
            </a:r>
            <a:r>
              <a:rPr lang="en-AU" sz="2400" dirty="0">
                <a:solidFill>
                  <a:srgbClr val="FF0000"/>
                </a:solidFill>
              </a:rPr>
              <a:t>a comparative mode for the analysis of style</a:t>
            </a:r>
            <a:r>
              <a:rPr lang="en-AU" sz="2400" dirty="0" smtClean="0"/>
              <a:t>: “</a:t>
            </a:r>
            <a:r>
              <a:rPr lang="en-AU" sz="2400" dirty="0"/>
              <a:t>to measure the style of a passage, the frequencies of its linguistic items of different levels must be compared with the corresponding features in another text or </a:t>
            </a:r>
            <a:r>
              <a:rPr lang="en-AU" sz="2400" dirty="0" smtClean="0"/>
              <a:t>corpus”</a:t>
            </a:r>
            <a:endParaRPr lang="en-US" altLang="zh-CN" sz="2400" dirty="0" smtClean="0"/>
          </a:p>
          <a:p>
            <a:endParaRPr lang="zh-CN" altLang="en-US" sz="2400" dirty="0"/>
          </a:p>
        </p:txBody>
      </p:sp>
    </p:spTree>
    <p:extLst>
      <p:ext uri="{BB962C8B-B14F-4D97-AF65-F5344CB8AC3E}">
        <p14:creationId xmlns:p14="http://schemas.microsoft.com/office/powerpoint/2010/main" val="39321221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C.</a:t>
            </a:r>
            <a:r>
              <a:rPr lang="en-AU" dirty="0"/>
              <a:t> </a:t>
            </a:r>
            <a:r>
              <a:rPr lang="en-AU" dirty="0">
                <a:solidFill>
                  <a:srgbClr val="FF0000"/>
                </a:solidFill>
              </a:rPr>
              <a:t>checklist </a:t>
            </a:r>
            <a:r>
              <a:rPr lang="en-AU" dirty="0"/>
              <a:t>of stylistic categories</a:t>
            </a:r>
            <a:r>
              <a:rPr lang="en-US" dirty="0" smtClean="0"/>
              <a:t>  </a:t>
            </a:r>
          </a:p>
          <a:p>
            <a:r>
              <a:rPr lang="en-AU" dirty="0" smtClean="0"/>
              <a:t>a. </a:t>
            </a:r>
            <a:r>
              <a:rPr lang="en-AU" dirty="0"/>
              <a:t>lexical </a:t>
            </a:r>
            <a:r>
              <a:rPr lang="en-AU" dirty="0" smtClean="0"/>
              <a:t>categories </a:t>
            </a:r>
            <a:endParaRPr lang="en-AU" dirty="0" smtClean="0"/>
          </a:p>
          <a:p>
            <a:r>
              <a:rPr lang="en-AU" dirty="0" smtClean="0"/>
              <a:t>b. grammatical categories</a:t>
            </a:r>
          </a:p>
          <a:p>
            <a:r>
              <a:rPr lang="en-AU" dirty="0" smtClean="0"/>
              <a:t>d. </a:t>
            </a:r>
            <a:r>
              <a:rPr lang="en-AU" dirty="0"/>
              <a:t>figures of </a:t>
            </a:r>
            <a:r>
              <a:rPr lang="en-AU" dirty="0" smtClean="0"/>
              <a:t>speech</a:t>
            </a:r>
          </a:p>
          <a:p>
            <a:r>
              <a:rPr lang="en-AU" dirty="0" smtClean="0"/>
              <a:t>d. cohesion </a:t>
            </a:r>
            <a:r>
              <a:rPr lang="en-AU" dirty="0"/>
              <a:t>and </a:t>
            </a:r>
            <a:r>
              <a:rPr lang="en-AU" dirty="0" smtClean="0"/>
              <a:t>context (</a:t>
            </a:r>
            <a:r>
              <a:rPr lang="en-AU" dirty="0"/>
              <a:t>Leech and Short 1981: 75-81) </a:t>
            </a:r>
            <a:endParaRPr lang="en-US" dirty="0"/>
          </a:p>
        </p:txBody>
      </p:sp>
    </p:spTree>
    <p:extLst>
      <p:ext uri="{BB962C8B-B14F-4D97-AF65-F5344CB8AC3E}">
        <p14:creationId xmlns:p14="http://schemas.microsoft.com/office/powerpoint/2010/main" val="21554039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sz="2800" dirty="0" smtClean="0"/>
              <a:t>C.</a:t>
            </a:r>
            <a:r>
              <a:rPr lang="en-AU" sz="2800" dirty="0" smtClean="0"/>
              <a:t> style in </a:t>
            </a:r>
            <a:r>
              <a:rPr lang="en-AU" sz="2800" dirty="0" smtClean="0"/>
              <a:t>translation studies </a:t>
            </a:r>
            <a:endParaRPr lang="en-AU" sz="2800" dirty="0" smtClean="0"/>
          </a:p>
          <a:p>
            <a:r>
              <a:rPr lang="en-AU" sz="2800" dirty="0" smtClean="0"/>
              <a:t>a</a:t>
            </a:r>
            <a:r>
              <a:rPr lang="en-US" sz="2800" dirty="0" smtClean="0"/>
              <a:t>. </a:t>
            </a:r>
            <a:r>
              <a:rPr lang="en-AU" sz="2800" dirty="0" smtClean="0"/>
              <a:t>Equivalence  in style </a:t>
            </a:r>
          </a:p>
          <a:p>
            <a:r>
              <a:rPr lang="en-AU" sz="2800" dirty="0" err="1" smtClean="0"/>
              <a:t>Tytler</a:t>
            </a:r>
            <a:r>
              <a:rPr lang="en-AU" sz="2800" dirty="0" smtClean="0"/>
              <a:t> </a:t>
            </a:r>
            <a:r>
              <a:rPr lang="en-AU" sz="2800" dirty="0"/>
              <a:t>(1907 /2007: 9) holds that for a good translation, “the style and manner should be of the same character with that of the original</a:t>
            </a:r>
            <a:r>
              <a:rPr lang="en-AU" sz="2800" dirty="0" smtClean="0"/>
              <a:t>”</a:t>
            </a:r>
          </a:p>
          <a:p>
            <a:r>
              <a:rPr lang="en-AU" sz="2800" dirty="0"/>
              <a:t>Nida and Taber (1969: 12</a:t>
            </a:r>
            <a:r>
              <a:rPr lang="en-AU" sz="2800" dirty="0" smtClean="0"/>
              <a:t>): </a:t>
            </a:r>
            <a:r>
              <a:rPr lang="en-AU" sz="2800" dirty="0"/>
              <a:t>“Translating consists in reproducing in the receptor language the closest natural equivalent of the source-language message, first in terms of meaning and secondly in terms of style”.</a:t>
            </a:r>
            <a:endParaRPr lang="en-US" sz="2800" dirty="0"/>
          </a:p>
        </p:txBody>
      </p:sp>
    </p:spTree>
    <p:extLst>
      <p:ext uri="{BB962C8B-B14F-4D97-AF65-F5344CB8AC3E}">
        <p14:creationId xmlns:p14="http://schemas.microsoft.com/office/powerpoint/2010/main" val="4094197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AU" dirty="0" smtClean="0"/>
              <a:t>b</a:t>
            </a:r>
            <a:r>
              <a:rPr lang="en-US" dirty="0" smtClean="0"/>
              <a:t>.</a:t>
            </a:r>
            <a:r>
              <a:rPr lang="en-AU" dirty="0" smtClean="0"/>
              <a:t>corpus-based </a:t>
            </a:r>
            <a:r>
              <a:rPr lang="en-AU" dirty="0" smtClean="0"/>
              <a:t>approach to style: </a:t>
            </a:r>
          </a:p>
          <a:p>
            <a:r>
              <a:rPr lang="en-AU" dirty="0" smtClean="0"/>
              <a:t>“translator’s style”</a:t>
            </a:r>
            <a:r>
              <a:rPr lang="en-US" altLang="zh-CN" dirty="0" smtClean="0"/>
              <a:t>: </a:t>
            </a:r>
            <a:r>
              <a:rPr lang="en-AU" dirty="0" smtClean="0"/>
              <a:t>Baker </a:t>
            </a:r>
            <a:r>
              <a:rPr lang="en-AU" dirty="0"/>
              <a:t>(2000) </a:t>
            </a:r>
            <a:r>
              <a:rPr lang="en-AU" dirty="0" smtClean="0"/>
              <a:t> </a:t>
            </a:r>
          </a:p>
          <a:p>
            <a:r>
              <a:rPr lang="en-AU" dirty="0" smtClean="0"/>
              <a:t>c. </a:t>
            </a:r>
            <a:r>
              <a:rPr lang="en-AU" dirty="0"/>
              <a:t>constraints on translator’s </a:t>
            </a:r>
            <a:r>
              <a:rPr lang="en-AU" dirty="0" smtClean="0"/>
              <a:t>style: </a:t>
            </a:r>
          </a:p>
          <a:p>
            <a:r>
              <a:rPr lang="en-AU" dirty="0" smtClean="0"/>
              <a:t>the </a:t>
            </a:r>
            <a:r>
              <a:rPr lang="en-AU" dirty="0"/>
              <a:t>relations between style and </a:t>
            </a:r>
            <a:r>
              <a:rPr lang="en-AU" dirty="0" smtClean="0"/>
              <a:t>ideology (</a:t>
            </a:r>
            <a:r>
              <a:rPr lang="en-AU" dirty="0" err="1" smtClean="0"/>
              <a:t>Munday</a:t>
            </a:r>
            <a:r>
              <a:rPr lang="en-AU" dirty="0" smtClean="0"/>
              <a:t> 2008</a:t>
            </a:r>
            <a:r>
              <a:rPr lang="en-AU" dirty="0"/>
              <a:t>)</a:t>
            </a:r>
            <a:endParaRPr lang="en-US" dirty="0"/>
          </a:p>
        </p:txBody>
      </p:sp>
    </p:spTree>
    <p:extLst>
      <p:ext uri="{BB962C8B-B14F-4D97-AF65-F5344CB8AC3E}">
        <p14:creationId xmlns:p14="http://schemas.microsoft.com/office/powerpoint/2010/main" val="42455345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Designs\Expedition.pot</Template>
  <TotalTime>3519</TotalTime>
  <Words>2314</Words>
  <Application>Microsoft Office PowerPoint</Application>
  <PresentationFormat>全屏显示(4:3)</PresentationFormat>
  <Paragraphs>138</Paragraphs>
  <Slides>29</Slides>
  <Notes>0</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Expedition</vt:lpstr>
      <vt:lpstr>PowerPoint 演示文稿</vt:lpstr>
      <vt:lpstr>Style and Status in the Retranslations of The Art of War  LUO Tian(罗天)    English Department, FAH, University of Macau  SFL, Chongqing Jiaotong University kkkluo@foxmail.com  </vt:lpstr>
      <vt:lpstr>PowerPoint 演示文稿</vt:lpstr>
      <vt:lpstr>Outline</vt:lpstr>
      <vt:lpstr>1. Introduction</vt:lpstr>
      <vt:lpstr>2. Stylistic analysis and Polysystem Theory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 Data and methodology</vt:lpstr>
      <vt:lpstr>PowerPoint 演示文稿</vt:lpstr>
      <vt:lpstr>4. Stylistic differences in the target texts</vt:lpstr>
      <vt:lpstr>Example 1</vt:lpstr>
      <vt:lpstr> </vt:lpstr>
      <vt:lpstr>Example 2</vt:lpstr>
      <vt:lpstr>4.3 Style at rhetorical level</vt:lpstr>
      <vt:lpstr>Example 3</vt:lpstr>
      <vt:lpstr>PowerPoint 演示文稿</vt:lpstr>
      <vt:lpstr>5. Different status, different styles</vt:lpstr>
      <vt:lpstr>PowerPoint 演示文稿</vt:lpstr>
      <vt:lpstr>PowerPoint 演示文稿</vt:lpstr>
      <vt:lpstr>6. Conclusion</vt:lpstr>
      <vt:lpstr>PowerPoint 演示文稿</vt:lpstr>
      <vt:lpstr>PowerPoint 演示文稿</vt:lpstr>
      <vt:lpstr>                Thank you！</vt:lpstr>
    </vt:vector>
  </TitlesOfParts>
  <Company>wh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Differences between Chinese and English and Translation Strategies</dc:title>
  <dc:creator>user</dc:creator>
  <cp:lastModifiedBy>kkkluo</cp:lastModifiedBy>
  <cp:revision>513</cp:revision>
  <dcterms:created xsi:type="dcterms:W3CDTF">2001-02-07T11:42:31Z</dcterms:created>
  <dcterms:modified xsi:type="dcterms:W3CDTF">2016-06-21T02:54:21Z</dcterms:modified>
</cp:coreProperties>
</file>